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66" r:id="rId2"/>
    <p:sldId id="257" r:id="rId3"/>
    <p:sldId id="263" r:id="rId4"/>
    <p:sldId id="258" r:id="rId5"/>
    <p:sldId id="264" r:id="rId6"/>
    <p:sldId id="259" r:id="rId7"/>
    <p:sldId id="261" r:id="rId8"/>
    <p:sldId id="262" r:id="rId9"/>
    <p:sldId id="260" r:id="rId10"/>
    <p:sldId id="265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5326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39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76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157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DFA1846-DA80-1C48-A609-854EA85C59AD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18674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01185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65520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29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81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0DF5E60-9974-AC48-9591-99C2BB44B7CF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38250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08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172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6901" y="3708113"/>
            <a:ext cx="6767147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673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Šenoino doba (1860. / 1863. / 1865–1881)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Uspon romana kao književne vrste</a:t>
            </a:r>
          </a:p>
          <a:p>
            <a:r>
              <a:rPr lang="hr-HR" dirty="0" smtClean="0"/>
              <a:t>Značenje časopisa </a:t>
            </a:r>
            <a:r>
              <a:rPr lang="hr-HR" i="1" dirty="0" err="1" smtClean="0"/>
              <a:t>Vienac</a:t>
            </a:r>
            <a:endParaRPr lang="hr-HR" i="1" dirty="0" smtClean="0"/>
          </a:p>
          <a:p>
            <a:r>
              <a:rPr lang="hr-HR" dirty="0" smtClean="0"/>
              <a:t>Prve teorijski osmišljenije rasprave o romanu (F. Ciraki, A. P.)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582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Ferdo Becić (1844–1916)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r</a:t>
            </a:r>
            <a:r>
              <a:rPr lang="hr-HR" dirty="0" smtClean="0"/>
              <a:t>oman</a:t>
            </a:r>
            <a:r>
              <a:rPr lang="hr-HR" i="1" dirty="0" smtClean="0"/>
              <a:t> </a:t>
            </a:r>
            <a:r>
              <a:rPr lang="en-GB" i="1" dirty="0" err="1" smtClean="0"/>
              <a:t>Kletva</a:t>
            </a:r>
            <a:r>
              <a:rPr lang="en-GB" i="1" dirty="0" smtClean="0"/>
              <a:t> </a:t>
            </a:r>
            <a:r>
              <a:rPr lang="en-GB" i="1" dirty="0" err="1" smtClean="0"/>
              <a:t>nevjere</a:t>
            </a:r>
            <a:r>
              <a:rPr lang="en-GB" i="1" dirty="0" smtClean="0"/>
              <a:t> </a:t>
            </a:r>
            <a:r>
              <a:rPr lang="en-GB" dirty="0"/>
              <a:t>(</a:t>
            </a:r>
            <a:r>
              <a:rPr lang="en-GB" dirty="0" smtClean="0"/>
              <a:t>1876</a:t>
            </a:r>
            <a:r>
              <a:rPr lang="hr-HR" dirty="0" smtClean="0"/>
              <a:t>): model njemačkoga trivijalnoga romana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r</a:t>
            </a:r>
            <a:r>
              <a:rPr lang="en-GB" dirty="0" err="1" smtClean="0"/>
              <a:t>oman</a:t>
            </a:r>
            <a:r>
              <a:rPr lang="en-GB" dirty="0" smtClean="0"/>
              <a:t> </a:t>
            </a:r>
            <a:r>
              <a:rPr lang="en-GB" i="1" dirty="0" err="1"/>
              <a:t>Zavjet</a:t>
            </a:r>
            <a:r>
              <a:rPr lang="en-GB" i="1" dirty="0"/>
              <a:t> </a:t>
            </a:r>
            <a:r>
              <a:rPr lang="en-GB" dirty="0"/>
              <a:t>(</a:t>
            </a:r>
            <a:r>
              <a:rPr lang="en-GB" dirty="0" smtClean="0"/>
              <a:t>1882)</a:t>
            </a:r>
            <a:endParaRPr lang="hr-HR" dirty="0" smtClean="0"/>
          </a:p>
          <a:p>
            <a:pPr marL="0" indent="0">
              <a:buNone/>
            </a:pPr>
            <a:r>
              <a:rPr lang="en-GB" dirty="0" err="1" smtClean="0"/>
              <a:t>tragedija</a:t>
            </a:r>
            <a:r>
              <a:rPr lang="en-GB" dirty="0" smtClean="0"/>
              <a:t> </a:t>
            </a:r>
            <a:r>
              <a:rPr lang="en-GB" i="1" dirty="0" err="1"/>
              <a:t>Persa</a:t>
            </a:r>
            <a:r>
              <a:rPr lang="en-GB" i="1" dirty="0"/>
              <a:t> </a:t>
            </a:r>
            <a:r>
              <a:rPr lang="en-GB" dirty="0"/>
              <a:t>(</a:t>
            </a:r>
            <a:r>
              <a:rPr lang="en-GB" dirty="0" smtClean="0"/>
              <a:t>1890)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roman </a:t>
            </a:r>
            <a:r>
              <a:rPr lang="en-GB" i="1" dirty="0" err="1"/>
              <a:t>Prokleta</a:t>
            </a:r>
            <a:r>
              <a:rPr lang="en-GB" i="1" dirty="0"/>
              <a:t> </a:t>
            </a:r>
            <a:r>
              <a:rPr lang="en-GB" i="1" dirty="0" err="1"/>
              <a:t>kuća</a:t>
            </a:r>
            <a:r>
              <a:rPr lang="en-GB" i="1" dirty="0"/>
              <a:t> </a:t>
            </a:r>
            <a:r>
              <a:rPr lang="en-GB" dirty="0"/>
              <a:t>(</a:t>
            </a:r>
            <a:r>
              <a:rPr lang="en-GB" dirty="0" smtClean="0"/>
              <a:t>1891)</a:t>
            </a:r>
            <a:endParaRPr lang="hr-HR" dirty="0" smtClean="0"/>
          </a:p>
          <a:p>
            <a:pPr marL="0" indent="0">
              <a:buNone/>
            </a:pPr>
            <a:r>
              <a:rPr lang="en-GB" dirty="0" err="1" smtClean="0"/>
              <a:t>novele</a:t>
            </a:r>
            <a:r>
              <a:rPr lang="en-GB" dirty="0" smtClean="0"/>
              <a:t> </a:t>
            </a:r>
            <a:r>
              <a:rPr lang="en-GB" i="1" dirty="0" err="1" smtClean="0"/>
              <a:t>Đačke</a:t>
            </a:r>
            <a:r>
              <a:rPr lang="en-GB" i="1" dirty="0" smtClean="0"/>
              <a:t> </a:t>
            </a:r>
            <a:r>
              <a:rPr lang="en-GB" i="1" dirty="0" err="1" smtClean="0"/>
              <a:t>uspomene</a:t>
            </a:r>
            <a:r>
              <a:rPr lang="en-GB" i="1" dirty="0" smtClean="0"/>
              <a:t> </a:t>
            </a:r>
            <a:r>
              <a:rPr lang="en-GB" dirty="0" smtClean="0"/>
              <a:t>(</a:t>
            </a:r>
            <a:r>
              <a:rPr lang="en-GB" dirty="0"/>
              <a:t>1905–08</a:t>
            </a:r>
            <a:r>
              <a:rPr lang="en-GB" dirty="0" smtClean="0"/>
              <a:t>)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r</a:t>
            </a:r>
            <a:r>
              <a:rPr lang="hr-HR" dirty="0" smtClean="0"/>
              <a:t>oman </a:t>
            </a:r>
            <a:r>
              <a:rPr lang="hr-HR" i="1" dirty="0" err="1" smtClean="0"/>
              <a:t>Errata</a:t>
            </a:r>
            <a:r>
              <a:rPr lang="hr-HR" i="1" dirty="0" smtClean="0"/>
              <a:t> </a:t>
            </a:r>
            <a:r>
              <a:rPr lang="hr-HR" i="1" dirty="0" err="1" smtClean="0"/>
              <a:t>corrige</a:t>
            </a:r>
            <a:r>
              <a:rPr lang="hr-HR" i="1" dirty="0" smtClean="0"/>
              <a:t> </a:t>
            </a:r>
            <a:r>
              <a:rPr lang="hr-HR" dirty="0" smtClean="0"/>
              <a:t>(1908-1909)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740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Josip </a:t>
            </a:r>
            <a:r>
              <a:rPr lang="en-GB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Eugen </a:t>
            </a:r>
            <a:r>
              <a:rPr lang="en-GB" b="1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Tomić</a:t>
            </a:r>
            <a:r>
              <a:rPr lang="en-GB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n-GB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(1843</a:t>
            </a:r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–</a:t>
            </a:r>
            <a:r>
              <a:rPr lang="en-GB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1906)</a:t>
            </a:r>
            <a:endParaRPr lang="hr-HR" b="1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povijesni romani: </a:t>
            </a:r>
            <a:r>
              <a:rPr lang="en-GB" i="1" dirty="0" err="1" smtClean="0"/>
              <a:t>Zmaj</a:t>
            </a:r>
            <a:r>
              <a:rPr lang="en-GB" i="1" dirty="0" smtClean="0"/>
              <a:t> </a:t>
            </a:r>
            <a:r>
              <a:rPr lang="en-GB" i="1" dirty="0"/>
              <a:t>od </a:t>
            </a:r>
            <a:r>
              <a:rPr lang="en-GB" i="1" dirty="0" err="1" smtClean="0"/>
              <a:t>Bosne</a:t>
            </a:r>
            <a:r>
              <a:rPr lang="hr-HR" i="1" dirty="0" smtClean="0"/>
              <a:t> </a:t>
            </a:r>
            <a:r>
              <a:rPr lang="hr-HR" dirty="0" smtClean="0"/>
              <a:t>(1879)</a:t>
            </a:r>
            <a:r>
              <a:rPr lang="en-GB" dirty="0" smtClean="0"/>
              <a:t>, </a:t>
            </a:r>
            <a:r>
              <a:rPr lang="en-GB" i="1" dirty="0" err="1"/>
              <a:t>Kapitanova</a:t>
            </a:r>
            <a:r>
              <a:rPr lang="en-GB" i="1" dirty="0"/>
              <a:t> </a:t>
            </a:r>
            <a:r>
              <a:rPr lang="en-GB" i="1" dirty="0" err="1" smtClean="0"/>
              <a:t>kć</a:t>
            </a:r>
            <a:r>
              <a:rPr lang="hr-HR" i="1" dirty="0" smtClean="0"/>
              <a:t>i </a:t>
            </a:r>
            <a:r>
              <a:rPr lang="hr-HR" dirty="0" smtClean="0"/>
              <a:t>(1884), </a:t>
            </a:r>
            <a:r>
              <a:rPr lang="en-GB" i="1" dirty="0" err="1" smtClean="0"/>
              <a:t>Emin-agina</a:t>
            </a:r>
            <a:r>
              <a:rPr lang="en-GB" i="1" dirty="0" smtClean="0"/>
              <a:t> </a:t>
            </a:r>
            <a:r>
              <a:rPr lang="en-GB" i="1" dirty="0" err="1" smtClean="0"/>
              <a:t>ljuba</a:t>
            </a:r>
            <a:r>
              <a:rPr lang="hr-HR" i="1" dirty="0" smtClean="0"/>
              <a:t> </a:t>
            </a:r>
            <a:r>
              <a:rPr lang="hr-HR" dirty="0" smtClean="0"/>
              <a:t>(1888)</a:t>
            </a:r>
            <a:r>
              <a:rPr lang="en-GB" dirty="0" smtClean="0"/>
              <a:t>, </a:t>
            </a:r>
            <a:r>
              <a:rPr lang="en-GB" i="1" dirty="0" err="1" smtClean="0"/>
              <a:t>Udovica</a:t>
            </a:r>
            <a:r>
              <a:rPr lang="hr-HR" i="1" dirty="0" smtClean="0"/>
              <a:t> </a:t>
            </a:r>
            <a:r>
              <a:rPr lang="hr-HR" dirty="0" smtClean="0"/>
              <a:t>(1891), </a:t>
            </a:r>
            <a:r>
              <a:rPr lang="en-GB" i="1" dirty="0" err="1"/>
              <a:t>Za</a:t>
            </a:r>
            <a:r>
              <a:rPr lang="en-GB" i="1" dirty="0"/>
              <a:t> </a:t>
            </a:r>
            <a:r>
              <a:rPr lang="en-GB" i="1" dirty="0" err="1"/>
              <a:t>kralja-za</a:t>
            </a:r>
            <a:r>
              <a:rPr lang="en-GB" i="1" dirty="0"/>
              <a:t> </a:t>
            </a:r>
            <a:r>
              <a:rPr lang="en-GB" i="1" dirty="0" err="1" smtClean="0"/>
              <a:t>dom</a:t>
            </a:r>
            <a:r>
              <a:rPr lang="hr-HR" i="1" dirty="0" smtClean="0"/>
              <a:t> </a:t>
            </a:r>
            <a:r>
              <a:rPr lang="hr-HR" dirty="0" smtClean="0"/>
              <a:t>(1894, 1895)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i="1" dirty="0" err="1"/>
              <a:t>Melita</a:t>
            </a:r>
            <a:r>
              <a:rPr lang="hr-HR" dirty="0"/>
              <a:t> (1899</a:t>
            </a:r>
            <a:r>
              <a:rPr lang="hr-HR" dirty="0" smtClean="0"/>
              <a:t>) – društveni roman 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35338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Mato </a:t>
            </a:r>
            <a:r>
              <a:rPr lang="hr-HR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Vodopić</a:t>
            </a:r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(</a:t>
            </a:r>
            <a:r>
              <a:rPr lang="pt-BR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1816 –1893</a:t>
            </a:r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GB" i="1" dirty="0" err="1">
                <a:solidFill>
                  <a:schemeClr val="tx1"/>
                </a:solidFill>
              </a:rPr>
              <a:t>Tužna</a:t>
            </a:r>
            <a:r>
              <a:rPr lang="en-GB" i="1" dirty="0">
                <a:solidFill>
                  <a:schemeClr val="tx1"/>
                </a:solidFill>
              </a:rPr>
              <a:t> </a:t>
            </a:r>
            <a:r>
              <a:rPr lang="en-GB" i="1" dirty="0" err="1">
                <a:solidFill>
                  <a:schemeClr val="tx1"/>
                </a:solidFill>
              </a:rPr>
              <a:t>Jele</a:t>
            </a:r>
            <a:r>
              <a:rPr lang="en-GB" i="1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(</a:t>
            </a:r>
            <a:r>
              <a:rPr lang="en-GB" dirty="0" smtClean="0">
                <a:solidFill>
                  <a:schemeClr val="tx1"/>
                </a:solidFill>
              </a:rPr>
              <a:t>1868</a:t>
            </a:r>
            <a:r>
              <a:rPr lang="hr-HR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chemeClr val="tx1"/>
                </a:solidFill>
              </a:rPr>
              <a:t>Na </a:t>
            </a:r>
            <a:r>
              <a:rPr lang="en-GB" i="1" dirty="0" err="1">
                <a:solidFill>
                  <a:schemeClr val="tx1"/>
                </a:solidFill>
              </a:rPr>
              <a:t>doborskijem</a:t>
            </a:r>
            <a:r>
              <a:rPr lang="en-GB" i="1" dirty="0">
                <a:solidFill>
                  <a:schemeClr val="tx1"/>
                </a:solidFill>
              </a:rPr>
              <a:t> </a:t>
            </a:r>
            <a:r>
              <a:rPr lang="en-GB" i="1" dirty="0" err="1" smtClean="0">
                <a:solidFill>
                  <a:schemeClr val="tx1"/>
                </a:solidFill>
              </a:rPr>
              <a:t>razvalinam</a:t>
            </a:r>
            <a:r>
              <a:rPr lang="hr-HR" i="1" dirty="0" smtClean="0">
                <a:solidFill>
                  <a:schemeClr val="tx1"/>
                </a:solidFill>
              </a:rPr>
              <a:t>a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(1881) </a:t>
            </a:r>
            <a:endParaRPr lang="hr-H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i="1" dirty="0" err="1">
                <a:solidFill>
                  <a:schemeClr val="tx1"/>
                </a:solidFill>
              </a:rPr>
              <a:t>Marija</a:t>
            </a:r>
            <a:r>
              <a:rPr lang="en-GB" i="1" dirty="0">
                <a:solidFill>
                  <a:schemeClr val="tx1"/>
                </a:solidFill>
              </a:rPr>
              <a:t> </a:t>
            </a:r>
            <a:r>
              <a:rPr lang="en-GB" i="1" dirty="0" err="1">
                <a:solidFill>
                  <a:schemeClr val="tx1"/>
                </a:solidFill>
              </a:rPr>
              <a:t>Konavoka</a:t>
            </a:r>
            <a:r>
              <a:rPr lang="en-GB" i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3141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Rikard</a:t>
            </a:r>
            <a:r>
              <a:rPr lang="en-GB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Jorgovanić</a:t>
            </a:r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(</a:t>
            </a:r>
            <a:r>
              <a:rPr lang="en-GB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1853</a:t>
            </a:r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–1</a:t>
            </a:r>
            <a:r>
              <a:rPr lang="en-GB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880</a:t>
            </a:r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) 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i="1" dirty="0" err="1"/>
              <a:t>Mlinarska</a:t>
            </a:r>
            <a:r>
              <a:rPr lang="en-GB" i="1" dirty="0"/>
              <a:t> </a:t>
            </a:r>
            <a:r>
              <a:rPr lang="en-GB" i="1" dirty="0" err="1" smtClean="0"/>
              <a:t>djeca</a:t>
            </a:r>
            <a:r>
              <a:rPr lang="hr-HR" i="1" dirty="0" smtClean="0"/>
              <a:t> </a:t>
            </a:r>
            <a:r>
              <a:rPr lang="hr-HR" dirty="0" smtClean="0"/>
              <a:t>(1873)</a:t>
            </a:r>
          </a:p>
          <a:p>
            <a:pPr marL="0" indent="0">
              <a:buNone/>
            </a:pPr>
            <a:r>
              <a:rPr lang="en-GB" i="1" dirty="0" err="1" smtClean="0"/>
              <a:t>Ljubav</a:t>
            </a:r>
            <a:r>
              <a:rPr lang="en-GB" i="1" dirty="0" smtClean="0"/>
              <a:t> </a:t>
            </a:r>
            <a:r>
              <a:rPr lang="en-GB" i="1" dirty="0" err="1"/>
              <a:t>na</a:t>
            </a:r>
            <a:r>
              <a:rPr lang="en-GB" i="1" dirty="0"/>
              <a:t> </a:t>
            </a:r>
            <a:r>
              <a:rPr lang="en-GB" i="1" dirty="0" err="1" smtClean="0"/>
              <a:t>odru</a:t>
            </a:r>
            <a:r>
              <a:rPr lang="hr-HR" i="1" dirty="0" smtClean="0"/>
              <a:t> </a:t>
            </a:r>
            <a:r>
              <a:rPr lang="hr-HR" dirty="0" smtClean="0"/>
              <a:t>(1876)</a:t>
            </a:r>
          </a:p>
          <a:p>
            <a:pPr marL="0" indent="0">
              <a:buNone/>
            </a:pPr>
            <a:r>
              <a:rPr lang="en-GB" i="1" dirty="0" smtClean="0"/>
              <a:t>Stella </a:t>
            </a:r>
            <a:r>
              <a:rPr lang="en-GB" i="1" dirty="0" err="1" smtClean="0"/>
              <a:t>Raïva</a:t>
            </a:r>
            <a:r>
              <a:rPr lang="hr-HR" i="1" dirty="0" smtClean="0"/>
              <a:t> </a:t>
            </a:r>
            <a:r>
              <a:rPr lang="hr-HR" dirty="0" smtClean="0"/>
              <a:t>(1880)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606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</a:t>
            </a:r>
            <a:r>
              <a:rPr lang="hr-HR" dirty="0" smtClean="0"/>
              <a:t>njiževni program (</a:t>
            </a:r>
            <a:r>
              <a:rPr lang="hr-HR" i="1" dirty="0" smtClean="0"/>
              <a:t>Naša književnost</a:t>
            </a:r>
            <a:r>
              <a:rPr lang="hr-HR" dirty="0" smtClean="0"/>
              <a:t>, Glasonoša, 1865.)</a:t>
            </a:r>
          </a:p>
          <a:p>
            <a:r>
              <a:rPr lang="hr-HR" dirty="0"/>
              <a:t>s</a:t>
            </a:r>
            <a:r>
              <a:rPr lang="hr-HR" dirty="0" smtClean="0"/>
              <a:t>tvaranje čitalačke publike</a:t>
            </a:r>
          </a:p>
          <a:p>
            <a:r>
              <a:rPr lang="hr-HR" dirty="0"/>
              <a:t>p</a:t>
            </a:r>
            <a:r>
              <a:rPr lang="hr-HR" dirty="0" smtClean="0"/>
              <a:t>rvi cjeloviti povijesni </a:t>
            </a:r>
            <a:r>
              <a:rPr lang="hr-HR" dirty="0" smtClean="0"/>
              <a:t>roman: </a:t>
            </a:r>
            <a:r>
              <a:rPr lang="hr-HR" i="1" dirty="0" smtClean="0"/>
              <a:t>Zlatarovo </a:t>
            </a:r>
            <a:r>
              <a:rPr lang="hr-HR" i="1" dirty="0"/>
              <a:t>zlato </a:t>
            </a:r>
            <a:r>
              <a:rPr lang="hr-HR" dirty="0"/>
              <a:t>1871.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074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smtClean="0"/>
              <a:t>Mi smo protivnici načela njemačkih književnika da je književnost sama sebi svrha; književnost, a navlastito beletristika, jest sredstvo da se razvije, usavrši narod</a:t>
            </a:r>
            <a:r>
              <a:rPr lang="hr-HR" dirty="0" smtClean="0"/>
              <a:t>. </a:t>
            </a:r>
            <a:r>
              <a:rPr lang="hr-HR" i="1" dirty="0" smtClean="0"/>
              <a:t>Utoliko mora da je beletristika tendenciozna</a:t>
            </a:r>
            <a:r>
              <a:rPr lang="hr-HR" dirty="0" smtClean="0"/>
              <a:t>. (</a:t>
            </a:r>
            <a:r>
              <a:rPr lang="hr-HR" i="1" dirty="0" smtClean="0"/>
              <a:t>Naša književnost, </a:t>
            </a:r>
            <a:r>
              <a:rPr lang="hr-HR" dirty="0" smtClean="0"/>
              <a:t>1865.)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345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smtClean="0"/>
              <a:t>Zlatarovo zlato </a:t>
            </a:r>
            <a:r>
              <a:rPr lang="hr-HR" dirty="0" smtClean="0"/>
              <a:t>1871.</a:t>
            </a:r>
          </a:p>
          <a:p>
            <a:r>
              <a:rPr lang="hr-HR" dirty="0" err="1"/>
              <a:t>š</a:t>
            </a:r>
            <a:r>
              <a:rPr lang="hr-HR" dirty="0" err="1" smtClean="0"/>
              <a:t>enoinska</a:t>
            </a:r>
            <a:r>
              <a:rPr lang="hr-HR" dirty="0" smtClean="0"/>
              <a:t> konvencija povijesnoga romana: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</a:t>
            </a:r>
            <a:r>
              <a:rPr lang="hr-HR" dirty="0" err="1" smtClean="0"/>
              <a:t>fikcionalizacija</a:t>
            </a:r>
            <a:r>
              <a:rPr lang="hr-HR" dirty="0" smtClean="0"/>
              <a:t> historije i </a:t>
            </a:r>
            <a:r>
              <a:rPr lang="hr-HR" dirty="0" err="1" smtClean="0"/>
              <a:t>historizacije</a:t>
            </a:r>
            <a:r>
              <a:rPr lang="hr-HR" dirty="0" smtClean="0"/>
              <a:t> fikcije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    </a:t>
            </a:r>
            <a:r>
              <a:rPr lang="hr-HR" sz="1400" dirty="0" smtClean="0"/>
              <a:t>(K. </a:t>
            </a:r>
            <a:r>
              <a:rPr lang="hr-HR" sz="1400" dirty="0" err="1" smtClean="0"/>
              <a:t>Nemec</a:t>
            </a:r>
            <a:r>
              <a:rPr lang="hr-HR" sz="1400" dirty="0" smtClean="0"/>
              <a:t>, </a:t>
            </a:r>
            <a:r>
              <a:rPr lang="hr-HR" sz="1400" i="1" dirty="0" smtClean="0"/>
              <a:t>Povijest hrvatskog romana 1</a:t>
            </a:r>
            <a:r>
              <a:rPr lang="hr-HR" sz="1400" dirty="0" smtClean="0"/>
              <a:t>, str. 84)</a:t>
            </a:r>
          </a:p>
        </p:txBody>
      </p:sp>
    </p:spTree>
    <p:extLst>
      <p:ext uri="{BB962C8B-B14F-4D97-AF65-F5344CB8AC3E}">
        <p14:creationId xmlns:p14="http://schemas.microsoft.com/office/powerpoint/2010/main" val="2672696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</a:t>
            </a:r>
            <a:r>
              <a:rPr lang="hr-HR" dirty="0" smtClean="0"/>
              <a:t>ovijesni romani: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i="1" dirty="0" smtClean="0"/>
              <a:t>Zlatarovo zlato </a:t>
            </a:r>
            <a:r>
              <a:rPr lang="hr-HR" dirty="0" smtClean="0"/>
              <a:t>(1871)</a:t>
            </a:r>
          </a:p>
          <a:p>
            <a:pPr marL="0" indent="0">
              <a:buNone/>
            </a:pPr>
            <a:r>
              <a:rPr lang="hr-HR" i="1" dirty="0" smtClean="0"/>
              <a:t>Čuvaj se senjske ruke </a:t>
            </a:r>
            <a:r>
              <a:rPr lang="hr-HR" dirty="0" smtClean="0"/>
              <a:t>(1875)</a:t>
            </a:r>
          </a:p>
          <a:p>
            <a:pPr marL="0" indent="0">
              <a:buNone/>
            </a:pPr>
            <a:r>
              <a:rPr lang="hr-HR" i="1" dirty="0" smtClean="0"/>
              <a:t>Seljačka buna </a:t>
            </a:r>
            <a:r>
              <a:rPr lang="hr-HR" dirty="0" smtClean="0"/>
              <a:t>(1877) </a:t>
            </a:r>
          </a:p>
          <a:p>
            <a:pPr marL="0" indent="0">
              <a:buNone/>
            </a:pPr>
            <a:r>
              <a:rPr lang="hr-HR" dirty="0" err="1" smtClean="0"/>
              <a:t>Diogenes</a:t>
            </a:r>
            <a:r>
              <a:rPr lang="hr-HR" dirty="0" smtClean="0"/>
              <a:t> (1878)</a:t>
            </a:r>
          </a:p>
          <a:p>
            <a:pPr marL="0" indent="0">
              <a:buNone/>
            </a:pPr>
            <a:r>
              <a:rPr lang="hr-HR" i="1" dirty="0" smtClean="0"/>
              <a:t>Kletva</a:t>
            </a:r>
            <a:r>
              <a:rPr lang="hr-HR" dirty="0" smtClean="0"/>
              <a:t> (1880-81)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074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smtClean="0"/>
              <a:t>Povjestice</a:t>
            </a:r>
          </a:p>
          <a:p>
            <a:r>
              <a:rPr lang="hr-HR" dirty="0" smtClean="0"/>
              <a:t>proza s povijesnom tematikom (</a:t>
            </a:r>
            <a:r>
              <a:rPr lang="hr-HR" i="1" dirty="0" smtClean="0"/>
              <a:t>Turopoljski top </a:t>
            </a:r>
            <a:r>
              <a:rPr lang="hr-HR" dirty="0" smtClean="0"/>
              <a:t>i  dr.) </a:t>
            </a:r>
          </a:p>
          <a:p>
            <a:r>
              <a:rPr lang="hr-HR" dirty="0"/>
              <a:t>p</a:t>
            </a:r>
            <a:r>
              <a:rPr lang="hr-HR" dirty="0" smtClean="0"/>
              <a:t>roza sa suvremenom tematikom (</a:t>
            </a:r>
            <a:r>
              <a:rPr lang="hr-HR" i="1" dirty="0" smtClean="0"/>
              <a:t>Vladimir, Mladi gospodin, Barun Ivica, Kanarinčeva </a:t>
            </a:r>
            <a:r>
              <a:rPr lang="hr-HR" i="1" dirty="0" err="1" smtClean="0"/>
              <a:t>ljubovca</a:t>
            </a:r>
            <a:r>
              <a:rPr lang="hr-HR" i="1" dirty="0" smtClean="0"/>
              <a:t>, Prijan Lovro </a:t>
            </a:r>
            <a:r>
              <a:rPr lang="hr-HR" dirty="0" smtClean="0"/>
              <a:t>i dr. )</a:t>
            </a:r>
          </a:p>
          <a:p>
            <a:endParaRPr lang="hr-HR" i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489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 smtClean="0"/>
              <a:t>U </a:t>
            </a:r>
            <a:r>
              <a:rPr lang="hr-HR" i="1" dirty="0" err="1" smtClean="0"/>
              <a:t>historičkom</a:t>
            </a:r>
            <a:r>
              <a:rPr lang="hr-HR" i="1" dirty="0" smtClean="0"/>
              <a:t> romanu moraš analogijom između prošlosti i sadašnjosti narod dovesti do spoznaje samog sebe… </a:t>
            </a:r>
            <a:r>
              <a:rPr lang="hr-HR" dirty="0" smtClean="0"/>
              <a:t>(</a:t>
            </a:r>
            <a:r>
              <a:rPr lang="hr-HR" i="1" dirty="0" smtClean="0"/>
              <a:t>Vienac</a:t>
            </a:r>
            <a:r>
              <a:rPr lang="hr-HR" dirty="0" smtClean="0"/>
              <a:t>,1874)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050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Četiri tipova likova junaka Šenoinih povijesnih djela: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A) povijesne ličnosti</a:t>
            </a:r>
          </a:p>
          <a:p>
            <a:r>
              <a:rPr lang="hr-HR" dirty="0" smtClean="0"/>
              <a:t>B) nositelji ljubavne fabule</a:t>
            </a:r>
          </a:p>
          <a:p>
            <a:r>
              <a:rPr lang="hr-HR" dirty="0" smtClean="0"/>
              <a:t>C) mali građanski svijet</a:t>
            </a:r>
          </a:p>
          <a:p>
            <a:r>
              <a:rPr lang="hr-HR" dirty="0" smtClean="0"/>
              <a:t>D) likovi intriganata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(Miroslav Šicel, </a:t>
            </a:r>
            <a:r>
              <a:rPr lang="hr-HR" i="1" dirty="0" smtClean="0"/>
              <a:t>Hrvatska književnost</a:t>
            </a:r>
            <a:r>
              <a:rPr lang="hr-HR" dirty="0" smtClean="0"/>
              <a:t>, Zagreb, str, 86)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8283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smtClean="0"/>
              <a:t>…svaki čovjek na ulici nosi u sebi manju ili veću pripovijetku, kao da je čitaš upravo na licu… </a:t>
            </a:r>
            <a:r>
              <a:rPr lang="hr-HR" dirty="0" smtClean="0"/>
              <a:t>(</a:t>
            </a:r>
            <a:r>
              <a:rPr lang="hr-HR" i="1" dirty="0" err="1" smtClean="0"/>
              <a:t>Vienac</a:t>
            </a:r>
            <a:r>
              <a:rPr lang="hr-HR" dirty="0" smtClean="0"/>
              <a:t>, 1877)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03505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451</TotalTime>
  <Words>410</Words>
  <Application>Microsoft Office PowerPoint</Application>
  <PresentationFormat>Široki zaslon</PresentationFormat>
  <Paragraphs>56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8" baseType="lpstr">
      <vt:lpstr>Arial</vt:lpstr>
      <vt:lpstr>Gill Sans MT</vt:lpstr>
      <vt:lpstr>Impact</vt:lpstr>
      <vt:lpstr>Badge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AUGUST ŠENOA</dc:title>
  <dc:creator>Dubravka</dc:creator>
  <cp:lastModifiedBy>Dubravka</cp:lastModifiedBy>
  <cp:revision>22</cp:revision>
  <dcterms:created xsi:type="dcterms:W3CDTF">2018-04-18T06:59:57Z</dcterms:created>
  <dcterms:modified xsi:type="dcterms:W3CDTF">2018-04-25T20:54:25Z</dcterms:modified>
</cp:coreProperties>
</file>