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4" r:id="rId4"/>
    <p:sldId id="265" r:id="rId5"/>
    <p:sldId id="263" r:id="rId6"/>
    <p:sldId id="266" r:id="rId7"/>
    <p:sldId id="267" r:id="rId8"/>
    <p:sldId id="257" r:id="rId9"/>
    <p:sldId id="259" r:id="rId10"/>
    <p:sldId id="260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06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8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034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3920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122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923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704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293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47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34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09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3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64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2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43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63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91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58D111D-13E6-4528-B753-5EBE3852BE43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39D5E-0BBA-449D-B568-EA4EA064B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400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2000" dirty="0" smtClean="0"/>
              <a:t>HRVATSKI KNJIŽEVNI ROMANTIZAM </a:t>
            </a:r>
            <a:r>
              <a:rPr lang="en-GB" sz="2000" dirty="0"/>
              <a:t>(1835-1860)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EPIKA I DRAMA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034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1800" dirty="0" smtClean="0"/>
              <a:t>ROMANTIČNI INDIVIDUALIZAM KOD NAS JE, NA PRIMJER, ZAMIJENJEN POTREBOM ZA KOLEKTIVNOM BORBOM I SLOGOM, A POJAVE MOTIVA SMRTI, PROLAZNOSTI I PESIMIZMA VIŠE SU REZULTAT INDIVIDUALNIH OSJEĆANJA POJEDINIH PISACA NEGO DIREKTNO POVOĐENJE ZA NEKIM KONKRETNIM UZORIMA U EVROPSKOJ ROMANTICI. UOSTALOM, U HRVATSKOJ SE KNJIŽEVNOSTI TOG RAZDOBLJA MNOGO ČEŠĆE SPOMINJE ZORA NEGOLI NOĆ, ŠTO TAKOĐER NIJE KARAKTERISTIČNO ZA ROMANTIZAM VEĆ PREDSTAVLJA SPECIFIČNU POJAVU U HRVATSKOJ PREPORODNOJ LITERATURI.” (MIROSLAV ŠICEL, </a:t>
            </a:r>
            <a:r>
              <a:rPr lang="hr-HR" sz="1800" i="1" dirty="0" smtClean="0"/>
              <a:t>PREGLED NOVIJE HRVATSKE KNJIŽEVNOSTI</a:t>
            </a:r>
            <a:r>
              <a:rPr lang="hr-HR" sz="1800" dirty="0" smtClean="0"/>
              <a:t>, ZAGREB, 1979, STR. 14).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83495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1800" dirty="0" smtClean="0">
                <a:solidFill>
                  <a:srgbClr val="FFFF00"/>
                </a:solidFill>
              </a:rPr>
              <a:t>HRVATSKA KNJIŽEVNOST ROMANTIZMA U EUROPSKOM KONTEKSTU</a:t>
            </a:r>
            <a:br>
              <a:rPr lang="hr-HR" sz="1800" dirty="0" smtClean="0">
                <a:solidFill>
                  <a:srgbClr val="FFFF00"/>
                </a:solidFill>
              </a:rPr>
            </a:br>
            <a:r>
              <a:rPr lang="hr-HR" sz="1800" dirty="0" smtClean="0">
                <a:solidFill>
                  <a:srgbClr val="FFFF00"/>
                </a:solidFill>
              </a:rPr>
              <a:t>(PITANJE PERIODIZACIJE I ODREĐENJA POJMA)</a:t>
            </a:r>
            <a:endParaRPr lang="en-GB" sz="1800" dirty="0">
              <a:solidFill>
                <a:srgbClr val="FFFF00"/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300446" y="2060575"/>
            <a:ext cx="5199206" cy="41957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92D050"/>
                </a:solidFill>
              </a:rPr>
              <a:t>SLIČNOSTI</a:t>
            </a:r>
          </a:p>
          <a:p>
            <a:pPr marL="0" indent="0" algn="ctr">
              <a:buNone/>
            </a:pPr>
            <a:endParaRPr lang="hr-HR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hr-HR" dirty="0" smtClean="0"/>
              <a:t>NACIONALIZAM KAO POJAM</a:t>
            </a:r>
          </a:p>
          <a:p>
            <a:pPr marL="0" indent="0" algn="ctr">
              <a:buNone/>
            </a:pPr>
            <a:r>
              <a:rPr lang="hr-HR" dirty="0" smtClean="0"/>
              <a:t>OTKRIĆE „NARODA”</a:t>
            </a:r>
          </a:p>
          <a:p>
            <a:pPr marL="0" indent="0" algn="ctr">
              <a:buNone/>
            </a:pPr>
            <a:r>
              <a:rPr lang="hr-HR" dirty="0" smtClean="0"/>
              <a:t>OTKRIĆE NARODNE TRADICIJE I PROŠLOSTI</a:t>
            </a:r>
          </a:p>
          <a:p>
            <a:pPr marL="0" indent="0" algn="ctr">
              <a:buNone/>
            </a:pPr>
            <a:r>
              <a:rPr lang="hr-HR" dirty="0" smtClean="0"/>
              <a:t>KULT „PUČKOGA GENIJA”</a:t>
            </a:r>
          </a:p>
          <a:p>
            <a:pPr marL="0" indent="0" algn="ctr">
              <a:buNone/>
            </a:pPr>
            <a:r>
              <a:rPr lang="hr-HR" dirty="0" smtClean="0"/>
              <a:t>(HERDERIZAM, OSIJANIZAM) 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sz="1400" dirty="0" smtClean="0">
                <a:solidFill>
                  <a:schemeClr val="tx2"/>
                </a:solidFill>
              </a:rPr>
              <a:t>PREMA: SUZANA COHA, </a:t>
            </a:r>
            <a:r>
              <a:rPr lang="hr-HR" sz="1400" i="1" dirty="0" smtClean="0">
                <a:solidFill>
                  <a:schemeClr val="tx2"/>
                </a:solidFill>
              </a:rPr>
              <a:t>MITOM STVORENA I MITOTVOREBENA IDEOLOGIJA HRVATSKOGA NARODNOGA PREPORODA, ILIRIZMA I ROMANTIZMA: (ČITANJE ODABRANIH TEKSTOVA PREPORODNOGA RAZDOBLJA), </a:t>
            </a:r>
            <a:r>
              <a:rPr lang="hr-HR" sz="1400" dirty="0" smtClean="0">
                <a:solidFill>
                  <a:schemeClr val="tx2"/>
                </a:solidFill>
              </a:rPr>
              <a:t>U: JOSIP UŽAREVIĆ, </a:t>
            </a:r>
            <a:r>
              <a:rPr lang="hr-HR" sz="1400" i="1" dirty="0" smtClean="0">
                <a:solidFill>
                  <a:schemeClr val="tx2"/>
                </a:solidFill>
              </a:rPr>
              <a:t>ROMANTIZAM I PITANJA MODERNOG SUBJEKTA</a:t>
            </a:r>
            <a:r>
              <a:rPr lang="hr-HR" sz="1400" dirty="0" smtClean="0">
                <a:solidFill>
                  <a:schemeClr val="tx2"/>
                </a:solidFill>
              </a:rPr>
              <a:t>, ZAGREB, DISPUT, 2008, STR. 378-426)</a:t>
            </a:r>
            <a:endParaRPr lang="en-GB" sz="1400" dirty="0">
              <a:solidFill>
                <a:schemeClr val="tx2"/>
              </a:solidFill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991736" cy="420024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92D050"/>
                </a:solidFill>
              </a:rPr>
              <a:t>RAZLIKE</a:t>
            </a:r>
          </a:p>
          <a:p>
            <a:pPr marL="0" indent="0" algn="ctr">
              <a:buNone/>
            </a:pPr>
            <a:endParaRPr lang="hr-HR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hr-HR" dirty="0" smtClean="0"/>
              <a:t>REALIZACIJA VS. </a:t>
            </a:r>
            <a:r>
              <a:rPr lang="hr-HR" dirty="0" smtClean="0"/>
              <a:t>PARADIGMA</a:t>
            </a:r>
            <a:endParaRPr lang="hr-HR" dirty="0" smtClean="0"/>
          </a:p>
          <a:p>
            <a:pPr marL="0" indent="0" algn="ctr">
              <a:buNone/>
            </a:pPr>
            <a:r>
              <a:rPr lang="hr-HR" dirty="0" smtClean="0"/>
              <a:t>IZOSTANAK KLASICIZMA VS. KLASICIZAM </a:t>
            </a:r>
          </a:p>
          <a:p>
            <a:pPr marL="0" indent="0" algn="ctr">
              <a:buNone/>
            </a:pPr>
            <a:r>
              <a:rPr lang="hr-HR" dirty="0" smtClean="0"/>
              <a:t>„SPECIFIČAN” ODNOS PREMA ISTOKU VS. „STANDARDAN” ODNOS PREMA ISTOKU KAO „CARSTVU EGZOTIKE”</a:t>
            </a:r>
          </a:p>
          <a:p>
            <a:pPr marL="0" indent="0" algn="ctr">
              <a:buNone/>
            </a:pPr>
            <a:r>
              <a:rPr lang="hr-HR" dirty="0" smtClean="0"/>
              <a:t>PREPORODNI </a:t>
            </a:r>
            <a:r>
              <a:rPr lang="hr-HR" dirty="0" smtClean="0"/>
              <a:t>NACIONALNI KOLEKTIVIZAM VS. ROMANTIČARSKI INDIVIDUALIZAM</a:t>
            </a:r>
          </a:p>
          <a:p>
            <a:pPr marL="0" indent="0" algn="ctr">
              <a:buNone/>
            </a:pPr>
            <a:r>
              <a:rPr lang="hr-HR" dirty="0" smtClean="0"/>
              <a:t>BUDNIČARSKI OPTIMIZAM VS. ROMANTIČARSKI PESIMIZAM I MELANKOLIJA</a:t>
            </a:r>
          </a:p>
          <a:p>
            <a:pPr marL="0" indent="0" algn="ctr">
              <a:buNone/>
            </a:pPr>
            <a:r>
              <a:rPr lang="hr-HR" dirty="0" smtClean="0"/>
              <a:t>DIDAKTIČNO-MORALIZATORSKA MISIJA LITERATURE VS. OTPOR DRUŠTVENO ZADANIM KONVENCIJAMA</a:t>
            </a:r>
          </a:p>
        </p:txBody>
      </p:sp>
    </p:spTree>
    <p:extLst>
      <p:ext uri="{BB962C8B-B14F-4D97-AF65-F5344CB8AC3E}">
        <p14:creationId xmlns:p14="http://schemas.microsoft.com/office/powerpoint/2010/main" val="85404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30630" y="169817"/>
            <a:ext cx="5369022" cy="65444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sz="2000" dirty="0" smtClean="0">
                <a:solidFill>
                  <a:srgbClr val="00B0F0"/>
                </a:solidFill>
              </a:rPr>
              <a:t>EPIKA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>
                <a:solidFill>
                  <a:srgbClr val="FFFF00"/>
                </a:solidFill>
              </a:rPr>
              <a:t>EP</a:t>
            </a:r>
          </a:p>
          <a:p>
            <a:pPr marL="0" indent="0">
              <a:buNone/>
            </a:pPr>
            <a:r>
              <a:rPr lang="hr-HR" dirty="0" smtClean="0"/>
              <a:t>IVAN MAŽURANIĆ, </a:t>
            </a:r>
            <a:r>
              <a:rPr lang="hr-HR" i="1" dirty="0" smtClean="0"/>
              <a:t>SMRT SMAIL-AGE ČENGIĆA</a:t>
            </a:r>
            <a:r>
              <a:rPr lang="hr-HR" dirty="0"/>
              <a:t> </a:t>
            </a:r>
            <a:r>
              <a:rPr lang="hr-HR" dirty="0" smtClean="0"/>
              <a:t>(1846)</a:t>
            </a:r>
          </a:p>
          <a:p>
            <a:pPr marL="0" indent="0">
              <a:buNone/>
            </a:pPr>
            <a:r>
              <a:rPr lang="hr-HR" dirty="0" smtClean="0"/>
              <a:t>DIMITRIJE DEMETER, </a:t>
            </a:r>
            <a:r>
              <a:rPr lang="hr-HR" i="1" dirty="0" smtClean="0"/>
              <a:t>GROBNIČKO POLJE </a:t>
            </a:r>
            <a:r>
              <a:rPr lang="hr-HR" dirty="0" smtClean="0"/>
              <a:t>(1842)</a:t>
            </a:r>
            <a:endParaRPr lang="hr-HR" i="1" dirty="0" smtClean="0"/>
          </a:p>
          <a:p>
            <a:pPr marL="0" indent="0">
              <a:buNone/>
            </a:pPr>
            <a:r>
              <a:rPr lang="hr-HR" dirty="0" smtClean="0">
                <a:solidFill>
                  <a:srgbClr val="FFFF00"/>
                </a:solidFill>
              </a:rPr>
              <a:t>PUTOPIS</a:t>
            </a:r>
          </a:p>
          <a:p>
            <a:pPr marL="0" indent="0">
              <a:buNone/>
            </a:pPr>
            <a:r>
              <a:rPr lang="hr-HR" dirty="0" smtClean="0"/>
              <a:t>ANTUN NEMČIĆ, </a:t>
            </a:r>
            <a:r>
              <a:rPr lang="hr-HR" i="1" dirty="0" smtClean="0"/>
              <a:t>PUTOSITNICE  </a:t>
            </a:r>
            <a:r>
              <a:rPr lang="hr-HR" dirty="0" smtClean="0"/>
              <a:t>(1845)</a:t>
            </a:r>
          </a:p>
          <a:p>
            <a:pPr marL="0" indent="0">
              <a:buNone/>
            </a:pPr>
            <a:r>
              <a:rPr lang="hr-HR" dirty="0" smtClean="0"/>
              <a:t>MATIJA MAŽURANIĆ, </a:t>
            </a:r>
            <a:r>
              <a:rPr lang="hr-HR" i="1" dirty="0" smtClean="0"/>
              <a:t>POGLED U BOSNU </a:t>
            </a:r>
            <a:r>
              <a:rPr lang="hr-HR" dirty="0" smtClean="0"/>
              <a:t>(1842)</a:t>
            </a:r>
          </a:p>
          <a:p>
            <a:pPr marL="0" indent="0">
              <a:buNone/>
            </a:pPr>
            <a:r>
              <a:rPr lang="hr-HR" dirty="0" smtClean="0"/>
              <a:t>STANKO VRAZ, </a:t>
            </a:r>
            <a:r>
              <a:rPr lang="hr-HR" i="1" dirty="0" smtClean="0"/>
              <a:t>PUT U GORNJE STRANE (</a:t>
            </a:r>
            <a:r>
              <a:rPr lang="hr-HR" dirty="0" smtClean="0"/>
              <a:t>1844)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FF00"/>
                </a:solidFill>
              </a:rPr>
              <a:t>NOVELISTIKA</a:t>
            </a:r>
          </a:p>
          <a:p>
            <a:pPr marL="0" indent="0">
              <a:buNone/>
            </a:pPr>
            <a:r>
              <a:rPr lang="hr-HR" dirty="0" smtClean="0"/>
              <a:t>LJUDEVIT VUKOTINOVIĆ </a:t>
            </a:r>
          </a:p>
          <a:p>
            <a:pPr marL="0" indent="0">
              <a:buNone/>
            </a:pPr>
            <a:r>
              <a:rPr lang="hr-HR" dirty="0" smtClean="0"/>
              <a:t>DIMITRIJE DEMETER</a:t>
            </a:r>
          </a:p>
          <a:p>
            <a:pPr marL="0" indent="0">
              <a:buNone/>
            </a:pPr>
            <a:r>
              <a:rPr lang="hr-HR" dirty="0" smtClean="0"/>
              <a:t>MIRKO BOGOVIĆ</a:t>
            </a:r>
          </a:p>
          <a:p>
            <a:pPr marL="0" indent="0">
              <a:buNone/>
            </a:pPr>
            <a:r>
              <a:rPr lang="hr-HR" dirty="0" smtClean="0"/>
              <a:t>IVAN TRNSKI</a:t>
            </a:r>
          </a:p>
          <a:p>
            <a:pPr marL="0" indent="0">
              <a:buNone/>
            </a:pPr>
            <a:r>
              <a:rPr lang="hr-HR" dirty="0" smtClean="0"/>
              <a:t>DRAGOJLA JARNEVIĆ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FF00"/>
                </a:solidFill>
              </a:rPr>
              <a:t>FELJTONISTIKA</a:t>
            </a:r>
          </a:p>
          <a:p>
            <a:pPr marL="0" indent="0">
              <a:buNone/>
            </a:pPr>
            <a:r>
              <a:rPr lang="hr-HR" dirty="0" smtClean="0"/>
              <a:t>LJUDEVIT VUKOTINOVIĆ, </a:t>
            </a:r>
            <a:r>
              <a:rPr lang="hr-HR" i="1" dirty="0" smtClean="0"/>
              <a:t>ZIMSKE MISLI </a:t>
            </a:r>
            <a:r>
              <a:rPr lang="hr-HR" dirty="0" smtClean="0"/>
              <a:t>(1841)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FF00"/>
                </a:solidFill>
              </a:rPr>
              <a:t>ROMAN</a:t>
            </a:r>
          </a:p>
          <a:p>
            <a:pPr marL="0" indent="0">
              <a:buNone/>
            </a:pPr>
            <a:r>
              <a:rPr lang="hr-HR" dirty="0" smtClean="0"/>
              <a:t>ANTUN NEMČIĆ, </a:t>
            </a:r>
            <a:r>
              <a:rPr lang="hr-HR" i="1" dirty="0" smtClean="0"/>
              <a:t>UDES LJUDSKI </a:t>
            </a:r>
            <a:r>
              <a:rPr lang="hr-HR" dirty="0" smtClean="0"/>
              <a:t>(1854)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>
          <a:xfrm>
            <a:off x="6015133" y="169818"/>
            <a:ext cx="5022981" cy="60865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dirty="0" smtClean="0">
                <a:solidFill>
                  <a:srgbClr val="00B0F0"/>
                </a:solidFill>
              </a:rPr>
              <a:t>DRAMA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hr-HR" dirty="0" smtClean="0">
                <a:solidFill>
                  <a:srgbClr val="FFFF00"/>
                </a:solidFill>
              </a:rPr>
              <a:t>KOMEDIJA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hr-HR" dirty="0" smtClean="0"/>
              <a:t>ANTUN NEMČIĆ, </a:t>
            </a:r>
            <a:r>
              <a:rPr lang="hr-HR" i="1" dirty="0" smtClean="0"/>
              <a:t>KVAS BEZ KRUHA ILI TKO ĆE BITI VELIKI SUDAC </a:t>
            </a:r>
            <a:r>
              <a:rPr lang="hr-HR" dirty="0" smtClean="0"/>
              <a:t>(1854)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hr-HR" dirty="0" smtClean="0">
                <a:solidFill>
                  <a:srgbClr val="FFFF00"/>
                </a:solidFill>
              </a:rPr>
              <a:t>TRAGEDIJA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hr-HR" dirty="0" smtClean="0"/>
              <a:t>IVAN KUKULJEVIĆ SAKCINSKI, </a:t>
            </a:r>
            <a:r>
              <a:rPr lang="hr-HR" i="1" dirty="0" smtClean="0"/>
              <a:t>JURAN I SOFIJA (1839), STJEPKO ŠUBIĆ </a:t>
            </a:r>
            <a:r>
              <a:rPr lang="hr-HR" dirty="0" smtClean="0"/>
              <a:t>(1840), </a:t>
            </a:r>
            <a:r>
              <a:rPr lang="hr-HR" i="1" dirty="0" smtClean="0"/>
              <a:t>GUSAR </a:t>
            </a:r>
            <a:r>
              <a:rPr lang="hr-HR" dirty="0" smtClean="0"/>
              <a:t>(1849), </a:t>
            </a:r>
            <a:r>
              <a:rPr lang="hr-HR" i="1" dirty="0" smtClean="0"/>
              <a:t>POTURICA </a:t>
            </a:r>
            <a:r>
              <a:rPr lang="hr-HR" dirty="0" smtClean="0"/>
              <a:t>(1861)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hr-HR" dirty="0" smtClean="0"/>
              <a:t>DIMITRIJE DEMETER, </a:t>
            </a:r>
            <a:r>
              <a:rPr lang="hr-HR" i="1" dirty="0" smtClean="0"/>
              <a:t>TEUTA </a:t>
            </a:r>
            <a:r>
              <a:rPr lang="hr-HR" dirty="0" smtClean="0"/>
              <a:t>(1844)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3780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143691"/>
            <a:ext cx="9404723" cy="1709557"/>
          </a:xfrm>
        </p:spPr>
        <p:txBody>
          <a:bodyPr/>
          <a:lstStyle/>
          <a:p>
            <a:r>
              <a:rPr lang="hr-HR" sz="1800" dirty="0" smtClean="0">
                <a:solidFill>
                  <a:srgbClr val="FFFF00"/>
                </a:solidFill>
              </a:rPr>
              <a:t>DIMITRIJE DEMETER</a:t>
            </a:r>
            <a:endParaRPr lang="en-GB" sz="1800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103312" y="627017"/>
            <a:ext cx="4396339" cy="600891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dirty="0" smtClean="0">
                <a:solidFill>
                  <a:srgbClr val="FFFF00"/>
                </a:solidFill>
              </a:rPr>
              <a:t>GROBNIČKO POLJE (1842.)</a:t>
            </a:r>
            <a:endParaRPr lang="hr-HR" dirty="0"/>
          </a:p>
          <a:p>
            <a:pPr>
              <a:buFontTx/>
              <a:buChar char="-"/>
            </a:pPr>
            <a:r>
              <a:rPr lang="hr-HR" dirty="0" smtClean="0"/>
              <a:t>EP </a:t>
            </a:r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OBLJETNICA BITKE NA GROBNIČKOM POLJU (1242.) – POBJEDA HRVATA NAD MONGOLIMA</a:t>
            </a:r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ROMANTIČARSKO-HISTORIJSKA POEMA</a:t>
            </a:r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„TIPIČNA BAJRONOVSKA POEMA”</a:t>
            </a:r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AKTUALIZACIJA POVIJESNOGA ZBIVANJA U OKVIRU IDEJNIH, NACIONALNIH I SLOBODARSKIH TEŽNJI VREMENA</a:t>
            </a:r>
          </a:p>
          <a:p>
            <a:pPr>
              <a:buFontTx/>
              <a:buChar char="-"/>
            </a:pPr>
            <a:endParaRPr lang="hr-HR" dirty="0" smtClean="0"/>
          </a:p>
          <a:p>
            <a:pPr marL="0" indent="0">
              <a:buNone/>
            </a:pPr>
            <a:r>
              <a:rPr lang="hr-HR" sz="1600" dirty="0" smtClean="0"/>
              <a:t>PREPORUČENA LITERATURA:</a:t>
            </a:r>
          </a:p>
          <a:p>
            <a:pPr marL="0" indent="0">
              <a:buNone/>
            </a:pPr>
            <a:r>
              <a:rPr lang="hr-HR" sz="1600" dirty="0" smtClean="0">
                <a:solidFill>
                  <a:srgbClr val="FFFF00"/>
                </a:solidFill>
              </a:rPr>
              <a:t>DUNJA FALIŠEVAC, </a:t>
            </a:r>
            <a:r>
              <a:rPr lang="pl-PL" sz="1600" dirty="0">
                <a:solidFill>
                  <a:srgbClr val="FFFF00"/>
                </a:solidFill>
              </a:rPr>
              <a:t>Naracija u stihu u doba </a:t>
            </a:r>
            <a:r>
              <a:rPr lang="pl-PL" sz="1600" dirty="0" smtClean="0">
                <a:solidFill>
                  <a:srgbClr val="FFFF00"/>
                </a:solidFill>
              </a:rPr>
              <a:t>preporoda, DHK, 1998.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rgbClr val="FFFF00"/>
                </a:solidFill>
              </a:rPr>
              <a:t>https</a:t>
            </a:r>
            <a:r>
              <a:rPr lang="pl-PL" sz="1600" dirty="0">
                <a:solidFill>
                  <a:srgbClr val="FFFF00"/>
                </a:solidFill>
              </a:rPr>
              <a:t>://hrcak.srce.hr/index.php?show=clanak&amp;id_clanak_jezik=151832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654493" y="627017"/>
            <a:ext cx="4396341" cy="5629321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hr-HR" i="1" dirty="0"/>
              <a:t>PJESMA HRVATA </a:t>
            </a:r>
            <a:r>
              <a:rPr lang="hr-HR" dirty="0"/>
              <a:t>(</a:t>
            </a:r>
            <a:r>
              <a:rPr lang="hr-HR" i="1" dirty="0"/>
              <a:t>PROSTO PTICA ZRAKOM LETI</a:t>
            </a:r>
            <a:r>
              <a:rPr lang="hr-HR" dirty="0" smtClean="0"/>
              <a:t>)</a:t>
            </a:r>
          </a:p>
          <a:p>
            <a:pPr>
              <a:buFontTx/>
              <a:buChar char="-"/>
            </a:pPr>
            <a:endParaRPr lang="hr-HR" dirty="0"/>
          </a:p>
          <a:p>
            <a:pPr>
              <a:buFontTx/>
              <a:buChar char="-"/>
            </a:pPr>
            <a:r>
              <a:rPr lang="hr-HR" dirty="0"/>
              <a:t>ANTEMURALE CHRISTIANITATIS ("PREDZIĐE KRŠĆANSTVA</a:t>
            </a:r>
            <a:r>
              <a:rPr lang="hr-HR" dirty="0" smtClean="0"/>
              <a:t>")</a:t>
            </a:r>
          </a:p>
          <a:p>
            <a:pPr>
              <a:buFontTx/>
              <a:buChar char="-"/>
            </a:pPr>
            <a:endParaRPr lang="hr-HR" dirty="0"/>
          </a:p>
          <a:p>
            <a:pPr>
              <a:buFontTx/>
              <a:buChar char="-"/>
            </a:pPr>
            <a:r>
              <a:rPr lang="hr-HR" dirty="0"/>
              <a:t>NAROD KAO KOLEKTIVNI EPSKI </a:t>
            </a:r>
            <a:r>
              <a:rPr lang="hr-HR" dirty="0" smtClean="0"/>
              <a:t>JUNAK</a:t>
            </a:r>
          </a:p>
          <a:p>
            <a:pPr marL="0" indent="0">
              <a:buNone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NACIONALNOIDENTITESKI IDEOLOGEMI</a:t>
            </a:r>
          </a:p>
          <a:p>
            <a:pPr marL="0" indent="0">
              <a:buNone/>
            </a:pPr>
            <a:endParaRPr lang="hr-HR" dirty="0"/>
          </a:p>
          <a:p>
            <a:pPr>
              <a:buFontTx/>
              <a:buChar char="-"/>
            </a:pPr>
            <a:r>
              <a:rPr lang="hr-HR" dirty="0"/>
              <a:t>LIRSKE DIGRESIJE I OPISI </a:t>
            </a:r>
            <a:r>
              <a:rPr lang="hr-HR" dirty="0" smtClean="0"/>
              <a:t>PEJZAŽA</a:t>
            </a:r>
          </a:p>
          <a:p>
            <a:pPr>
              <a:buFontTx/>
              <a:buChar char="-"/>
            </a:pPr>
            <a:endParaRPr lang="hr-HR" dirty="0"/>
          </a:p>
          <a:p>
            <a:pPr>
              <a:buFontTx/>
              <a:buChar char="-"/>
            </a:pPr>
            <a:r>
              <a:rPr lang="hr-HR" dirty="0" smtClean="0"/>
              <a:t>PUTOPISNE KOMPONENTE (AUTOROVE BILJEŠKE DODANE UZ SPJEV)</a:t>
            </a:r>
            <a:endParaRPr lang="hr-HR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177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1600" dirty="0" smtClean="0"/>
              <a:t>PRIPOVIJESTI:</a:t>
            </a:r>
          </a:p>
          <a:p>
            <a:pPr marL="0" indent="0">
              <a:buNone/>
            </a:pPr>
            <a:r>
              <a:rPr lang="hr-HR" sz="1600" dirty="0" smtClean="0"/>
              <a:t>IVO I NEDA, OTAC I SIN, JEDNA NOĆ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1600" dirty="0"/>
              <a:t>DRAMATIČKA POKUŠENJA (1838.)</a:t>
            </a:r>
          </a:p>
          <a:p>
            <a:r>
              <a:rPr lang="en-GB" sz="1600" dirty="0"/>
              <a:t>LJUBAV I ZLOBA (1846</a:t>
            </a:r>
            <a:r>
              <a:rPr lang="en-GB" sz="1600" dirty="0" smtClean="0"/>
              <a:t>.)</a:t>
            </a:r>
            <a:endParaRPr lang="hr-HR" sz="1600" dirty="0" smtClean="0"/>
          </a:p>
          <a:p>
            <a:r>
              <a:rPr lang="hr-HR" sz="1600" dirty="0" smtClean="0"/>
              <a:t>PORIN (1897.)</a:t>
            </a:r>
            <a:endParaRPr lang="en-GB" sz="1600" dirty="0"/>
          </a:p>
          <a:p>
            <a:r>
              <a:rPr lang="en-GB" sz="1600" dirty="0"/>
              <a:t>TEUTA  (1844.)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351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br>
              <a:rPr lang="en-GB" dirty="0" smtClean="0"/>
            </a:br>
            <a:r>
              <a:rPr lang="hr-HR" sz="1800" dirty="0" smtClean="0">
                <a:solidFill>
                  <a:srgbClr val="FFFF00"/>
                </a:solidFill>
              </a:rPr>
              <a:t>IVAN MAŽURANIĆ, </a:t>
            </a:r>
            <a:r>
              <a:rPr lang="en-GB" sz="1800" i="1" dirty="0" smtClean="0">
                <a:solidFill>
                  <a:srgbClr val="FFFF00"/>
                </a:solidFill>
              </a:rPr>
              <a:t>SMRT SMAIL-AGE ČENGIĆA</a:t>
            </a:r>
            <a:endParaRPr lang="en-GB" sz="1800" i="1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EPSKI  SPJEV OD 1134 </a:t>
            </a:r>
            <a:r>
              <a:rPr lang="en-GB" sz="1600" dirty="0" smtClean="0"/>
              <a:t>STIHA</a:t>
            </a:r>
            <a:endParaRPr lang="hr-HR" sz="1600" dirty="0"/>
          </a:p>
          <a:p>
            <a:r>
              <a:rPr lang="hr-HR" sz="1600" dirty="0" smtClean="0"/>
              <a:t>SMRT SMAIL AGE OD STRANE CRNOGORACA (1840) – SUVREMENI POVIJESNI DOGAĐAJ</a:t>
            </a:r>
            <a:endParaRPr lang="hr-HR" sz="1600" dirty="0"/>
          </a:p>
          <a:p>
            <a:r>
              <a:rPr lang="en-GB" sz="1600" dirty="0" smtClean="0"/>
              <a:t>PET </a:t>
            </a:r>
            <a:r>
              <a:rPr lang="en-GB" sz="1600" dirty="0" smtClean="0"/>
              <a:t>PJEVANJA</a:t>
            </a:r>
            <a:r>
              <a:rPr lang="hr-HR" sz="1600" dirty="0" smtClean="0"/>
              <a:t>: </a:t>
            </a:r>
            <a:r>
              <a:rPr lang="en-GB" sz="1600" dirty="0" smtClean="0"/>
              <a:t>AGOVANJE, NOĆNIK, ČETA, HARAČ</a:t>
            </a:r>
            <a:r>
              <a:rPr lang="hr-HR" sz="1600" dirty="0" smtClean="0"/>
              <a:t> </a:t>
            </a:r>
            <a:r>
              <a:rPr lang="en-GB" sz="1600" dirty="0" smtClean="0"/>
              <a:t>I KOB, NAJKRAĆE, S 34 STIHA. </a:t>
            </a:r>
            <a:endParaRPr lang="hr-HR" sz="1600" dirty="0" smtClean="0"/>
          </a:p>
          <a:p>
            <a:r>
              <a:rPr lang="en-GB" sz="1600" dirty="0" smtClean="0"/>
              <a:t>EPSKI OSMER</a:t>
            </a:r>
            <a:r>
              <a:rPr lang="hr-HR" sz="1600" dirty="0" smtClean="0"/>
              <a:t>AC</a:t>
            </a:r>
            <a:r>
              <a:rPr lang="en-GB" sz="1600" dirty="0" smtClean="0"/>
              <a:t> I DESETER</a:t>
            </a:r>
            <a:r>
              <a:rPr lang="hr-HR" sz="1600" dirty="0" smtClean="0"/>
              <a:t>AC</a:t>
            </a:r>
          </a:p>
          <a:p>
            <a:r>
              <a:rPr lang="hr-HR" sz="1600" dirty="0" smtClean="0"/>
              <a:t>A</a:t>
            </a:r>
            <a:r>
              <a:rPr lang="en-GB" sz="1600" dirty="0" smtClean="0"/>
              <a:t>LMANAH “ISKRA” 1846. </a:t>
            </a:r>
            <a:endParaRPr lang="en-GB" sz="16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1600" dirty="0" smtClean="0"/>
              <a:t>OBLIKOTOVNI EPSKI UZORI:</a:t>
            </a:r>
          </a:p>
          <a:p>
            <a:pPr marL="0" indent="0">
              <a:buNone/>
            </a:pPr>
            <a:endParaRPr lang="hr-HR" sz="1600" dirty="0" smtClean="0"/>
          </a:p>
          <a:p>
            <a:pPr marL="0" indent="0">
              <a:buNone/>
            </a:pPr>
            <a:r>
              <a:rPr lang="hr-HR" sz="1600" dirty="0" smtClean="0"/>
              <a:t>           NARODNA POEZIJA, STARA   </a:t>
            </a:r>
          </a:p>
          <a:p>
            <a:pPr marL="0" indent="0">
              <a:buNone/>
            </a:pPr>
            <a:r>
              <a:rPr lang="hr-HR" sz="1600" dirty="0"/>
              <a:t> </a:t>
            </a:r>
            <a:r>
              <a:rPr lang="hr-HR" sz="1600" dirty="0" smtClean="0"/>
              <a:t>               HRVATSKA EPIKA (OSMAN!)</a:t>
            </a:r>
          </a:p>
          <a:p>
            <a:pPr marL="0" indent="0">
              <a:buNone/>
            </a:pPr>
            <a:endParaRPr lang="hr-HR" sz="1600" dirty="0" smtClean="0"/>
          </a:p>
          <a:p>
            <a:r>
              <a:rPr lang="hr-HR" sz="1600" dirty="0" smtClean="0"/>
              <a:t>SUVREMENO POIMANJE NARODA I SLOBODE</a:t>
            </a:r>
          </a:p>
          <a:p>
            <a:r>
              <a:rPr lang="hr-HR" sz="1600" dirty="0" smtClean="0"/>
              <a:t>„AKTUALNA KONCEPCIJA O PRAVU SVAKOG NARODA NA NARODNOST I SUVERENITET” (FALIŠEVAC, NARACIJA U DOBA PREPORODA, STR. 135)</a:t>
            </a:r>
          </a:p>
          <a:p>
            <a:r>
              <a:rPr lang="hr-HR" sz="1600" dirty="0" smtClean="0"/>
              <a:t>SPIS </a:t>
            </a:r>
            <a:r>
              <a:rPr lang="hr-HR" sz="1600" i="1" dirty="0" smtClean="0"/>
              <a:t>HRVATI MAĐAROM </a:t>
            </a:r>
            <a:r>
              <a:rPr lang="hr-HR" sz="1600" dirty="0" smtClean="0"/>
              <a:t>(1848.)</a:t>
            </a:r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72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1600" dirty="0" smtClean="0">
                <a:solidFill>
                  <a:srgbClr val="FFFF00"/>
                </a:solidFill>
              </a:rPr>
              <a:t>MATIJA MAŽURANIĆ, POGLED U BOSNU ILI KRATAK PUT U ONU KRAJINU (1842)</a:t>
            </a:r>
            <a:endParaRPr lang="en-GB" sz="1600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sz="1600" dirty="0" smtClean="0"/>
              <a:t>PUTOPIS POD PSEUDONIMOM „JEDAN DOMORODAC”</a:t>
            </a:r>
          </a:p>
          <a:p>
            <a:r>
              <a:rPr lang="hr-HR" sz="1600" dirty="0" smtClean="0"/>
              <a:t>ELEMENTI PUSTOLOVNOGA, PIKARSKOGA ROMANA (</a:t>
            </a:r>
            <a:r>
              <a:rPr lang="hr-HR" sz="1600" dirty="0"/>
              <a:t>DEAN DUDA, BOSANSKA PUSTOLOVINA MATIJE </a:t>
            </a:r>
            <a:r>
              <a:rPr lang="hr-HR" sz="1600" dirty="0" err="1" smtClean="0"/>
              <a:t>MAžURANIĆA</a:t>
            </a:r>
            <a:r>
              <a:rPr lang="hr-HR" sz="1600" dirty="0" smtClean="0"/>
              <a:t> , DHK, 1998)</a:t>
            </a:r>
          </a:p>
          <a:p>
            <a:r>
              <a:rPr lang="hr-HR" sz="1600" dirty="0" smtClean="0"/>
              <a:t>STRUKTURA DJELA: OKVIR, PRIČA, LEKSIKON, (DUDA, ISTO)</a:t>
            </a:r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47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1800" dirty="0" smtClean="0">
                <a:solidFill>
                  <a:srgbClr val="FFFF00"/>
                </a:solidFill>
              </a:rPr>
              <a:t>ANTUN NEMČIĆ, PUTOSITNICE (1845)</a:t>
            </a:r>
            <a:endParaRPr lang="en-GB" sz="1800" dirty="0">
              <a:solidFill>
                <a:srgbClr val="FFFF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348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rgbClr val="FFFF00"/>
                </a:solidFill>
              </a:rPr>
              <a:t>SINTEZA HRVATSKOGA NARODNOGA PREPORODA</a:t>
            </a:r>
          </a:p>
          <a:p>
            <a:pPr marL="0" indent="0">
              <a:buNone/>
            </a:pPr>
            <a:endParaRPr lang="hr-HR" dirty="0" smtClean="0"/>
          </a:p>
          <a:p>
            <a:pPr>
              <a:buFontTx/>
              <a:buChar char="-"/>
            </a:pPr>
            <a:r>
              <a:rPr lang="hr-HR" sz="1800" dirty="0" smtClean="0"/>
              <a:t>KONSTITUCIJA HRVATSTVA KAO NACIONALNE KATEGORIJE</a:t>
            </a:r>
          </a:p>
          <a:p>
            <a:pPr>
              <a:buFontTx/>
              <a:buChar char="-"/>
            </a:pPr>
            <a:r>
              <a:rPr lang="hr-HR" sz="1800" dirty="0" smtClean="0"/>
              <a:t>USPOSTAVA OSNOVA ZA STANDARDIZACIJU JEZIKA I REFORMU PRAVOPISA</a:t>
            </a:r>
          </a:p>
          <a:p>
            <a:pPr>
              <a:buFontTx/>
              <a:buChar char="-"/>
            </a:pPr>
            <a:r>
              <a:rPr lang="hr-HR" sz="1800" dirty="0" smtClean="0"/>
              <a:t>RAZVOJ KULTURNIH INSTITUCIJA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 algn="r">
              <a:buNone/>
            </a:pPr>
            <a:r>
              <a:rPr lang="hr-HR" sz="1600" dirty="0"/>
              <a:t> </a:t>
            </a:r>
            <a:r>
              <a:rPr lang="hr-HR" sz="1600" dirty="0" smtClean="0"/>
              <a:t>      (PREMA: MIROSLAV ŠICEL, PREGLED NOVIJE HRVATSKE   </a:t>
            </a:r>
          </a:p>
          <a:p>
            <a:pPr marL="0" indent="0" algn="r">
              <a:buNone/>
            </a:pPr>
            <a:r>
              <a:rPr lang="hr-HR" sz="1600" dirty="0"/>
              <a:t> </a:t>
            </a:r>
            <a:r>
              <a:rPr lang="hr-HR" sz="1600" dirty="0" smtClean="0"/>
              <a:t>                                             KNJIŽEVNOSTI, ZAGREB, 1979, STR. 12.-13.) </a:t>
            </a:r>
          </a:p>
          <a:p>
            <a:pPr>
              <a:buFontTx/>
              <a:buChar char="-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07585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SINTEZA HRVATSKOGA</a:t>
            </a:r>
            <a:r>
              <a:rPr lang="hr-HR" dirty="0" smtClean="0">
                <a:solidFill>
                  <a:srgbClr val="FFFF00"/>
                </a:solidFill>
              </a:rPr>
              <a:t> KNJIŽEVNOGA ROMANTIZMA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lnSpc>
                <a:spcPct val="150000"/>
              </a:lnSpc>
              <a:buNone/>
            </a:pPr>
            <a:r>
              <a:rPr lang="hr-HR" sz="1800" dirty="0" smtClean="0"/>
              <a:t>„NA KRAJU JOŠ JEDAN PROBLEM. OBIČNO SE HRVATSKI NARODNI PREPOROD U LITERARNOM SMISLU POISTOVJEĆUJE S ROMANTIZMOM U EVROPI. DODIRA JE, DAKAKO, BILO, KOD NAS SU SE PREVODILI I GOETHE, I SCHILLER I UHLADN, NEKI SU PISCI, KAO NPR. GAJ I PRERADOVIĆ, SVOJE NJEMAČKE PJESME PISALI POD NJIHOVIM UTJECAJEM. ALI, NAŠ PREPOROD IMA SPECIFIČAN KARAKTER, I, ZAHVALJUJUĆI TOME, A PRIJE SVEGA POLITIČKO-EKONOMSKOM MOMENTU, NEKE BITNE KARAKTERISTIKE ROMANTIZMA U ILIRIZMU IPAK NEMA, OSIM U DJELU IVANA MAŽURANIĆA, I JEDNIM DIJELOM U KNJIŽEVNOM OPUSU STANKA VRAZA I PETRA PRERADOVIĆA.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08117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Prilagođeno 1">
      <a:dk1>
        <a:sysClr val="windowText" lastClr="000000"/>
      </a:dk1>
      <a:lt1>
        <a:srgbClr val="9F9F9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</TotalTime>
  <Words>791</Words>
  <Application>Microsoft Office PowerPoint</Application>
  <PresentationFormat>Široki zaslon</PresentationFormat>
  <Paragraphs>112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HRVATSKI KNJIŽEVNI ROMANTIZAM (1835-1860)</vt:lpstr>
      <vt:lpstr>PowerPoint prezentacija</vt:lpstr>
      <vt:lpstr>DIMITRIJE DEMETER</vt:lpstr>
      <vt:lpstr>PowerPoint prezentacija</vt:lpstr>
      <vt:lpstr>  IVAN MAŽURANIĆ, SMRT SMAIL-AGE ČENGIĆA</vt:lpstr>
      <vt:lpstr>MATIJA MAŽURANIĆ, POGLED U BOSNU ILI KRATAK PUT U ONU KRAJINU (1842)</vt:lpstr>
      <vt:lpstr>ANTUN NEMČIĆ, PUTOSITNICE (1845)</vt:lpstr>
      <vt:lpstr>PowerPoint prezentacija</vt:lpstr>
      <vt:lpstr>PowerPoint prezentacija</vt:lpstr>
      <vt:lpstr>PowerPoint prezentacija</vt:lpstr>
      <vt:lpstr>HRVATSKA KNJIŽEVNOST ROMANTIZMA U EUROPSKOM KONTEKSTU (PITANJE PERIODIZACIJE I ODREĐENJA POJMA)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Dubravka</dc:creator>
  <cp:lastModifiedBy>Dubravka</cp:lastModifiedBy>
  <cp:revision>33</cp:revision>
  <dcterms:created xsi:type="dcterms:W3CDTF">2018-03-28T07:11:10Z</dcterms:created>
  <dcterms:modified xsi:type="dcterms:W3CDTF">2018-04-04T13:51:14Z</dcterms:modified>
</cp:coreProperties>
</file>