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61" r:id="rId5"/>
    <p:sldId id="263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99"/>
    <a:srgbClr val="FE9202"/>
    <a:srgbClr val="007033"/>
    <a:srgbClr val="6C1A00"/>
    <a:srgbClr val="00AACC"/>
    <a:srgbClr val="5EEC3C"/>
    <a:srgbClr val="1D3A00"/>
    <a:srgbClr val="003296"/>
    <a:srgbClr val="E39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77BE4-34E4-4288-89A9-910083B80828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397C2-C32A-4B32-866C-AF8AD335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3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7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1180" y="1808225"/>
            <a:ext cx="5039265" cy="106893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1181" y="3182570"/>
            <a:ext cx="519197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5C30FDB3-12DF-4477-BE55-AE391746EF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1" y="281175"/>
            <a:ext cx="6566314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197405"/>
            <a:ext cx="6566314" cy="335835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7940659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1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1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A3500-E055-4A13-B3FC-0B67AE7B8EAF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Papyrus" panose="03070502060502030205" pitchFamily="66" charset="0"/>
              </a:rPr>
              <a:t>Poezija u doba realizma</a:t>
            </a:r>
            <a:endParaRPr lang="en-US" dirty="0">
              <a:latin typeface="Papyrus" panose="03070502060502030205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28721" y="281175"/>
            <a:ext cx="6566314" cy="42745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U </a:t>
            </a:r>
            <a:r>
              <a:rPr lang="en-GB" dirty="0" err="1">
                <a:latin typeface="Papyrus" panose="03070502060502030205" pitchFamily="66" charset="0"/>
              </a:rPr>
              <a:t>ime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čovječanstva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bratstva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slobode</a:t>
            </a:r>
            <a:r>
              <a:rPr lang="en-GB" dirty="0">
                <a:latin typeface="Papyrus" panose="03070502060502030205" pitchFamily="66" charset="0"/>
              </a:rPr>
              <a:t/>
            </a:r>
            <a:br>
              <a:rPr lang="en-GB" dirty="0">
                <a:latin typeface="Papyrus" panose="03070502060502030205" pitchFamily="66" charset="0"/>
              </a:rPr>
            </a:br>
            <a:r>
              <a:rPr lang="en-GB" dirty="0" err="1">
                <a:latin typeface="Papyrus" panose="03070502060502030205" pitchFamily="66" charset="0"/>
              </a:rPr>
              <a:t>Počeše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krvno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kolo</a:t>
            </a:r>
            <a:r>
              <a:rPr lang="en-GB" dirty="0">
                <a:latin typeface="Papyrus" panose="03070502060502030205" pitchFamily="66" charset="0"/>
              </a:rPr>
              <a:t> da </a:t>
            </a:r>
            <a:r>
              <a:rPr lang="en-GB" dirty="0" err="1">
                <a:latin typeface="Papyrus" panose="03070502060502030205" pitchFamily="66" charset="0"/>
              </a:rPr>
              <a:t>bezbožnički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vode</a:t>
            </a:r>
            <a:r>
              <a:rPr lang="en-GB" dirty="0">
                <a:latin typeface="Papyrus" panose="03070502060502030205" pitchFamily="66" charset="0"/>
              </a:rPr>
              <a:t> - - -</a:t>
            </a: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I </a:t>
            </a:r>
            <a:r>
              <a:rPr lang="en-GB" dirty="0" err="1">
                <a:latin typeface="Papyrus" panose="03070502060502030205" pitchFamily="66" charset="0"/>
              </a:rPr>
              <a:t>derala</a:t>
            </a:r>
            <a:r>
              <a:rPr lang="en-GB" dirty="0">
                <a:latin typeface="Papyrus" panose="03070502060502030205" pitchFamily="66" charset="0"/>
              </a:rPr>
              <a:t> se </a:t>
            </a:r>
            <a:r>
              <a:rPr lang="en-GB" dirty="0" err="1">
                <a:latin typeface="Papyrus" panose="03070502060502030205" pitchFamily="66" charset="0"/>
              </a:rPr>
              <a:t>družba</a:t>
            </a:r>
            <a:r>
              <a:rPr lang="en-GB" dirty="0">
                <a:latin typeface="Papyrus" panose="03070502060502030205" pitchFamily="66" charset="0"/>
              </a:rPr>
              <a:t> od </a:t>
            </a:r>
            <a:r>
              <a:rPr lang="en-GB" dirty="0" err="1">
                <a:latin typeface="Papyrus" panose="03070502060502030205" pitchFamily="66" charset="0"/>
              </a:rPr>
              <a:t>gadne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strasti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pjana</a:t>
            </a:r>
            <a:r>
              <a:rPr lang="en-GB" dirty="0">
                <a:latin typeface="Papyrus" panose="03070502060502030205" pitchFamily="66" charset="0"/>
              </a:rPr>
              <a:t>;</a:t>
            </a:r>
            <a:br>
              <a:rPr lang="en-GB" dirty="0">
                <a:latin typeface="Papyrus" panose="03070502060502030205" pitchFamily="66" charset="0"/>
              </a:rPr>
            </a:br>
            <a:r>
              <a:rPr lang="en-GB" dirty="0" err="1">
                <a:latin typeface="Papyrus" panose="03070502060502030205" pitchFamily="66" charset="0"/>
              </a:rPr>
              <a:t>Mi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ubijamo</a:t>
            </a:r>
            <a:r>
              <a:rPr lang="en-GB" dirty="0">
                <a:latin typeface="Papyrus" panose="03070502060502030205" pitchFamily="66" charset="0"/>
              </a:rPr>
              <a:t>, </a:t>
            </a:r>
            <a:r>
              <a:rPr lang="en-GB" dirty="0" err="1">
                <a:latin typeface="Papyrus" panose="03070502060502030205" pitchFamily="66" charset="0"/>
              </a:rPr>
              <a:t>Bože</a:t>
            </a:r>
            <a:r>
              <a:rPr lang="en-GB" dirty="0">
                <a:latin typeface="Papyrus" panose="03070502060502030205" pitchFamily="66" charset="0"/>
              </a:rPr>
              <a:t>, </a:t>
            </a:r>
            <a:r>
              <a:rPr lang="en-GB" dirty="0" err="1">
                <a:latin typeface="Papyrus" panose="03070502060502030205" pitchFamily="66" charset="0"/>
              </a:rPr>
              <a:t>sve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zbog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Tebe</a:t>
            </a:r>
            <a:r>
              <a:rPr lang="en-GB" dirty="0">
                <a:latin typeface="Papyrus" panose="03070502060502030205" pitchFamily="66" charset="0"/>
              </a:rPr>
              <a:t> - </a:t>
            </a:r>
            <a:r>
              <a:rPr lang="en-GB" dirty="0" err="1">
                <a:latin typeface="Papyrus" panose="03070502060502030205" pitchFamily="66" charset="0"/>
              </a:rPr>
              <a:t>Hosana</a:t>
            </a:r>
            <a:r>
              <a:rPr lang="en-GB" dirty="0">
                <a:latin typeface="Papyrus" panose="03070502060502030205" pitchFamily="66" charset="0"/>
              </a:rPr>
              <a:t>!</a:t>
            </a: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Na </a:t>
            </a:r>
            <a:r>
              <a:rPr lang="en-GB" dirty="0" err="1">
                <a:latin typeface="Papyrus" panose="03070502060502030205" pitchFamily="66" charset="0"/>
              </a:rPr>
              <a:t>Golgoti</a:t>
            </a:r>
            <a:r>
              <a:rPr lang="en-GB" dirty="0">
                <a:latin typeface="Papyrus" panose="03070502060502030205" pitchFamily="66" charset="0"/>
              </a:rPr>
              <a:t> je </a:t>
            </a:r>
            <a:r>
              <a:rPr lang="en-GB" dirty="0" err="1">
                <a:latin typeface="Papyrus" panose="03070502060502030205" pitchFamily="66" charset="0"/>
              </a:rPr>
              <a:t>mrtvo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vjetrić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tamo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tajni</a:t>
            </a:r>
            <a:r>
              <a:rPr lang="en-GB" dirty="0">
                <a:latin typeface="Papyrus" panose="03070502060502030205" pitchFamily="66" charset="0"/>
              </a:rPr>
              <a:t/>
            </a:r>
            <a:br>
              <a:rPr lang="en-GB" dirty="0">
                <a:latin typeface="Papyrus" panose="03070502060502030205" pitchFamily="66" charset="0"/>
              </a:rPr>
            </a:br>
            <a:r>
              <a:rPr lang="en-GB" dirty="0" err="1">
                <a:latin typeface="Papyrus" panose="03070502060502030205" pitchFamily="66" charset="0"/>
              </a:rPr>
              <a:t>Tak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cvili</a:t>
            </a:r>
            <a:r>
              <a:rPr lang="en-GB" dirty="0">
                <a:latin typeface="Papyrus" panose="03070502060502030205" pitchFamily="66" charset="0"/>
              </a:rPr>
              <a:t>: Eli! Eli! </a:t>
            </a:r>
            <a:r>
              <a:rPr lang="en-GB" dirty="0" err="1">
                <a:latin typeface="Papyrus" panose="03070502060502030205" pitchFamily="66" charset="0"/>
              </a:rPr>
              <a:t>lamâ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azâvtani</a:t>
            </a:r>
            <a:r>
              <a:rPr lang="en-GB" dirty="0">
                <a:latin typeface="Papyrus" panose="03070502060502030205" pitchFamily="66" charset="0"/>
              </a:rPr>
              <a:t>?</a:t>
            </a: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A </a:t>
            </a:r>
            <a:r>
              <a:rPr lang="en-GB" dirty="0" err="1">
                <a:latin typeface="Papyrus" panose="03070502060502030205" pitchFamily="66" charset="0"/>
              </a:rPr>
              <a:t>pokraj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krvi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davne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ispod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drva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suha</a:t>
            </a:r>
            <a:r>
              <a:rPr lang="en-GB" dirty="0">
                <a:latin typeface="Papyrus" panose="03070502060502030205" pitchFamily="66" charset="0"/>
              </a:rPr>
              <a:t/>
            </a:r>
            <a:br>
              <a:rPr lang="en-GB" dirty="0">
                <a:latin typeface="Papyrus" panose="03070502060502030205" pitchFamily="66" charset="0"/>
              </a:rPr>
            </a:br>
            <a:r>
              <a:rPr lang="en-GB" dirty="0" err="1">
                <a:latin typeface="Papyrus" panose="03070502060502030205" pitchFamily="66" charset="0"/>
              </a:rPr>
              <a:t>Sve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milijuni</a:t>
            </a:r>
            <a:r>
              <a:rPr lang="en-GB" dirty="0">
                <a:latin typeface="Papyrus" panose="03070502060502030205" pitchFamily="66" charset="0"/>
              </a:rPr>
              <a:t> vape: O </a:t>
            </a:r>
            <a:r>
              <a:rPr lang="en-GB" dirty="0" err="1">
                <a:latin typeface="Papyrus" panose="03070502060502030205" pitchFamily="66" charset="0"/>
              </a:rPr>
              <a:t>pravice</a:t>
            </a:r>
            <a:r>
              <a:rPr lang="en-GB" dirty="0">
                <a:latin typeface="Papyrus" panose="03070502060502030205" pitchFamily="66" charset="0"/>
              </a:rPr>
              <a:t>, o </a:t>
            </a:r>
            <a:r>
              <a:rPr lang="en-GB" dirty="0" err="1">
                <a:latin typeface="Papyrus" panose="03070502060502030205" pitchFamily="66" charset="0"/>
              </a:rPr>
              <a:t>kruha</a:t>
            </a:r>
            <a:r>
              <a:rPr lang="en-GB" dirty="0">
                <a:latin typeface="Papyrus" panose="03070502060502030205" pitchFamily="66" charset="0"/>
              </a:rPr>
              <a:t>!</a:t>
            </a: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Da </a:t>
            </a:r>
            <a:r>
              <a:rPr lang="en-GB" dirty="0" err="1">
                <a:latin typeface="Papyrus" panose="03070502060502030205" pitchFamily="66" charset="0"/>
              </a:rPr>
              <a:t>ukidoste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ropstvo</a:t>
            </a:r>
            <a:r>
              <a:rPr lang="en-GB" dirty="0">
                <a:latin typeface="Papyrus" panose="03070502060502030205" pitchFamily="66" charset="0"/>
              </a:rPr>
              <a:t>,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cirkus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hijenu</a:t>
            </a:r>
            <a:r>
              <a:rPr lang="en-GB" dirty="0">
                <a:latin typeface="Papyrus" panose="03070502060502030205" pitchFamily="66" charset="0"/>
              </a:rPr>
              <a:t>,</a:t>
            </a:r>
            <a:br>
              <a:rPr lang="en-GB" dirty="0">
                <a:latin typeface="Papyrus" panose="03070502060502030205" pitchFamily="66" charset="0"/>
              </a:rPr>
            </a:br>
            <a:r>
              <a:rPr lang="en-GB" dirty="0">
                <a:latin typeface="Papyrus" panose="03070502060502030205" pitchFamily="66" charset="0"/>
              </a:rPr>
              <a:t>Pa </a:t>
            </a:r>
            <a:r>
              <a:rPr lang="en-GB" dirty="0" err="1">
                <a:latin typeface="Papyrus" panose="03070502060502030205" pitchFamily="66" charset="0"/>
              </a:rPr>
              <a:t>odvedoste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ljudstvo</a:t>
            </a:r>
            <a:r>
              <a:rPr lang="en-GB" dirty="0">
                <a:latin typeface="Papyrus" panose="03070502060502030205" pitchFamily="66" charset="0"/>
              </a:rPr>
              <a:t> u </a:t>
            </a:r>
            <a:r>
              <a:rPr lang="en-GB" dirty="0" err="1">
                <a:latin typeface="Papyrus" panose="03070502060502030205" pitchFamily="66" charset="0"/>
              </a:rPr>
              <a:t>kršćansku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arenu</a:t>
            </a:r>
            <a:r>
              <a:rPr lang="en-GB" dirty="0">
                <a:latin typeface="Papyrus" panose="03070502060502030205" pitchFamily="66" charset="0"/>
              </a:rPr>
              <a:t>!</a:t>
            </a: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I </a:t>
            </a:r>
            <a:r>
              <a:rPr lang="en-GB" dirty="0" err="1">
                <a:latin typeface="Papyrus" panose="03070502060502030205" pitchFamily="66" charset="0"/>
              </a:rPr>
              <a:t>tu</a:t>
            </a:r>
            <a:r>
              <a:rPr lang="en-GB" dirty="0">
                <a:latin typeface="Papyrus" panose="03070502060502030205" pitchFamily="66" charset="0"/>
              </a:rPr>
              <a:t> u </a:t>
            </a:r>
            <a:r>
              <a:rPr lang="en-GB" dirty="0" err="1">
                <a:latin typeface="Papyrus" panose="03070502060502030205" pitchFamily="66" charset="0"/>
              </a:rPr>
              <a:t>sjajnim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ložam</a:t>
            </a:r>
            <a:r>
              <a:rPr lang="en-GB" dirty="0">
                <a:latin typeface="Papyrus" panose="03070502060502030205" pitchFamily="66" charset="0"/>
              </a:rPr>
              <a:t>, u </a:t>
            </a:r>
            <a:r>
              <a:rPr lang="en-GB" dirty="0" err="1">
                <a:latin typeface="Papyrus" panose="03070502060502030205" pitchFamily="66" charset="0"/>
              </a:rPr>
              <a:t>zlatu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u </a:t>
            </a:r>
            <a:r>
              <a:rPr lang="en-GB" dirty="0" err="1">
                <a:latin typeface="Papyrus" panose="03070502060502030205" pitchFamily="66" charset="0"/>
              </a:rPr>
              <a:t>slavi</a:t>
            </a:r>
            <a:r>
              <a:rPr lang="en-GB" dirty="0">
                <a:latin typeface="Papyrus" panose="03070502060502030205" pitchFamily="66" charset="0"/>
              </a:rPr>
              <a:t>,</a:t>
            </a:r>
            <a:br>
              <a:rPr lang="en-GB" dirty="0">
                <a:latin typeface="Papyrus" panose="03070502060502030205" pitchFamily="66" charset="0"/>
              </a:rPr>
            </a:br>
            <a:r>
              <a:rPr lang="en-GB" dirty="0">
                <a:latin typeface="Papyrus" panose="03070502060502030205" pitchFamily="66" charset="0"/>
              </a:rPr>
              <a:t>Pod </a:t>
            </a:r>
            <a:r>
              <a:rPr lang="en-GB" dirty="0" err="1">
                <a:latin typeface="Papyrus" panose="03070502060502030205" pitchFamily="66" charset="0"/>
              </a:rPr>
              <a:t>vijencem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pod </a:t>
            </a:r>
            <a:r>
              <a:rPr lang="en-GB" dirty="0" err="1">
                <a:latin typeface="Papyrus" panose="03070502060502030205" pitchFamily="66" charset="0"/>
              </a:rPr>
              <a:t>mitrom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na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debeloj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glavi</a:t>
            </a:r>
            <a:r>
              <a:rPr lang="en-GB" dirty="0">
                <a:latin typeface="Papyrus" panose="03070502060502030205" pitchFamily="66" charset="0"/>
              </a:rPr>
              <a:t>,</a:t>
            </a:r>
          </a:p>
          <a:p>
            <a:pPr marL="0" indent="0">
              <a:buNone/>
            </a:pPr>
            <a:r>
              <a:rPr lang="en-GB" dirty="0" err="1">
                <a:latin typeface="Papyrus" panose="03070502060502030205" pitchFamily="66" charset="0"/>
              </a:rPr>
              <a:t>Zapremili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ste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vi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vaše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gospe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bijele</a:t>
            </a:r>
            <a:r>
              <a:rPr lang="en-GB" dirty="0">
                <a:latin typeface="Papyrus" panose="03070502060502030205" pitchFamily="66" charset="0"/>
              </a:rPr>
              <a:t/>
            </a:r>
            <a:br>
              <a:rPr lang="en-GB" dirty="0">
                <a:latin typeface="Papyrus" panose="03070502060502030205" pitchFamily="66" charset="0"/>
              </a:rPr>
            </a:br>
            <a:r>
              <a:rPr lang="en-GB" dirty="0">
                <a:latin typeface="Papyrus" panose="03070502060502030205" pitchFamily="66" charset="0"/>
              </a:rPr>
              <a:t>Na </a:t>
            </a:r>
            <a:r>
              <a:rPr lang="en-GB" dirty="0" err="1">
                <a:latin typeface="Papyrus" panose="03070502060502030205" pitchFamily="66" charset="0"/>
              </a:rPr>
              <a:t>pozornici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svijeta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sve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najprve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fotelje</a:t>
            </a:r>
            <a:r>
              <a:rPr lang="en-GB" dirty="0">
                <a:latin typeface="Papyrus" panose="03070502060502030205" pitchFamily="66" charset="0"/>
              </a:rPr>
              <a:t>!</a:t>
            </a: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I </a:t>
            </a:r>
            <a:r>
              <a:rPr lang="en-GB" dirty="0" err="1">
                <a:latin typeface="Papyrus" panose="03070502060502030205" pitchFamily="66" charset="0"/>
              </a:rPr>
              <a:t>gledajte</a:t>
            </a:r>
            <a:r>
              <a:rPr lang="en-GB" dirty="0">
                <a:latin typeface="Papyrus" panose="03070502060502030205" pitchFamily="66" charset="0"/>
              </a:rPr>
              <a:t> u </a:t>
            </a:r>
            <a:r>
              <a:rPr lang="en-GB" dirty="0" err="1">
                <a:latin typeface="Papyrus" panose="03070502060502030205" pitchFamily="66" charset="0"/>
              </a:rPr>
              <a:t>igru</a:t>
            </a:r>
            <a:r>
              <a:rPr lang="en-GB" dirty="0">
                <a:latin typeface="Papyrus" panose="03070502060502030205" pitchFamily="66" charset="0"/>
              </a:rPr>
              <a:t> od </a:t>
            </a:r>
            <a:r>
              <a:rPr lang="en-GB" dirty="0" err="1">
                <a:latin typeface="Papyrus" panose="03070502060502030205" pitchFamily="66" charset="0"/>
              </a:rPr>
              <a:t>bijede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od </a:t>
            </a:r>
            <a:r>
              <a:rPr lang="en-GB" dirty="0" err="1">
                <a:latin typeface="Papyrus" panose="03070502060502030205" pitchFamily="66" charset="0"/>
              </a:rPr>
              <a:t>jada</a:t>
            </a:r>
            <a:r>
              <a:rPr lang="en-GB" dirty="0">
                <a:latin typeface="Papyrus" panose="03070502060502030205" pitchFamily="66" charset="0"/>
              </a:rPr>
              <a:t>,</a:t>
            </a:r>
            <a:br>
              <a:rPr lang="en-GB" dirty="0">
                <a:latin typeface="Papyrus" panose="03070502060502030205" pitchFamily="66" charset="0"/>
              </a:rPr>
            </a:br>
            <a:r>
              <a:rPr lang="en-GB" dirty="0" err="1">
                <a:latin typeface="Papyrus" panose="03070502060502030205" pitchFamily="66" charset="0"/>
              </a:rPr>
              <a:t>Gdje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čovječanstvo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mučno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ko</a:t>
            </a:r>
            <a:r>
              <a:rPr lang="en-GB" dirty="0">
                <a:latin typeface="Papyrus" panose="03070502060502030205" pitchFamily="66" charset="0"/>
              </a:rPr>
              <a:t> On pod </a:t>
            </a:r>
            <a:r>
              <a:rPr lang="en-GB" dirty="0" err="1">
                <a:latin typeface="Papyrus" panose="03070502060502030205" pitchFamily="66" charset="0"/>
              </a:rPr>
              <a:t>drvom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pada</a:t>
            </a:r>
            <a:r>
              <a:rPr lang="en-GB" dirty="0">
                <a:latin typeface="Papyrus" panose="03070502060502030205" pitchFamily="66" charset="0"/>
              </a:rPr>
              <a:t>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30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28721" y="128470"/>
            <a:ext cx="6566314" cy="549737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I </a:t>
            </a:r>
            <a:r>
              <a:rPr lang="en-GB" dirty="0" err="1">
                <a:latin typeface="Papyrus" panose="03070502060502030205" pitchFamily="66" charset="0"/>
              </a:rPr>
              <a:t>tamnice</a:t>
            </a:r>
            <a:r>
              <a:rPr lang="en-GB" dirty="0">
                <a:latin typeface="Papyrus" panose="03070502060502030205" pitchFamily="66" charset="0"/>
              </a:rPr>
              <a:t> o </a:t>
            </a:r>
            <a:r>
              <a:rPr lang="en-GB" dirty="0" err="1">
                <a:latin typeface="Papyrus" panose="03070502060502030205" pitchFamily="66" charset="0"/>
              </a:rPr>
              <a:t>crne</a:t>
            </a:r>
            <a:r>
              <a:rPr lang="en-GB" dirty="0">
                <a:latin typeface="Papyrus" panose="03070502060502030205" pitchFamily="66" charset="0"/>
              </a:rPr>
              <a:t>, </a:t>
            </a:r>
            <a:r>
              <a:rPr lang="en-GB" dirty="0" err="1">
                <a:latin typeface="Papyrus" panose="03070502060502030205" pitchFamily="66" charset="0"/>
              </a:rPr>
              <a:t>gdje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mnogi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plač</a:t>
            </a:r>
            <a:r>
              <a:rPr lang="en-GB" dirty="0">
                <a:latin typeface="Papyrus" panose="03070502060502030205" pitchFamily="66" charset="0"/>
              </a:rPr>
              <a:t> se </a:t>
            </a:r>
            <a:r>
              <a:rPr lang="en-GB" dirty="0" err="1">
                <a:latin typeface="Papyrus" panose="03070502060502030205" pitchFamily="66" charset="0"/>
              </a:rPr>
              <a:t>gubi</a:t>
            </a:r>
            <a:r>
              <a:rPr lang="en-GB" dirty="0">
                <a:latin typeface="Papyrus" panose="03070502060502030205" pitchFamily="66" charset="0"/>
              </a:rPr>
              <a:t>,</a:t>
            </a:r>
          </a:p>
          <a:p>
            <a:pPr marL="0" indent="0">
              <a:buNone/>
            </a:pPr>
            <a:r>
              <a:rPr lang="en-GB" dirty="0" err="1">
                <a:latin typeface="Papyrus" panose="03070502060502030205" pitchFamily="66" charset="0"/>
              </a:rPr>
              <a:t>Kad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takovi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su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ljudi</a:t>
            </a:r>
            <a:r>
              <a:rPr lang="en-GB" dirty="0">
                <a:latin typeface="Papyrus" panose="03070502060502030205" pitchFamily="66" charset="0"/>
              </a:rPr>
              <a:t>: </a:t>
            </a:r>
            <a:r>
              <a:rPr lang="en-GB" dirty="0" err="1">
                <a:latin typeface="Papyrus" panose="03070502060502030205" pitchFamily="66" charset="0"/>
              </a:rPr>
              <a:t>il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umri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ili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ubi</a:t>
            </a:r>
            <a:r>
              <a:rPr lang="en-GB" dirty="0">
                <a:latin typeface="Papyrus" panose="03070502060502030205" pitchFamily="66" charset="0"/>
              </a:rPr>
              <a:t>!</a:t>
            </a:r>
          </a:p>
          <a:p>
            <a:pPr marL="0" indent="0">
              <a:buNone/>
            </a:pP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I </a:t>
            </a:r>
            <a:r>
              <a:rPr lang="en-GB" dirty="0" err="1">
                <a:latin typeface="Papyrus" panose="03070502060502030205" pitchFamily="66" charset="0"/>
              </a:rPr>
              <a:t>djevojčice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gole</a:t>
            </a:r>
            <a:r>
              <a:rPr lang="en-GB" dirty="0">
                <a:latin typeface="Papyrus" panose="03070502060502030205" pitchFamily="66" charset="0"/>
              </a:rPr>
              <a:t>, a </a:t>
            </a:r>
            <a:r>
              <a:rPr lang="en-GB" dirty="0" err="1">
                <a:latin typeface="Papyrus" panose="03070502060502030205" pitchFamily="66" charset="0"/>
              </a:rPr>
              <a:t>ispred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sita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suca</a:t>
            </a:r>
            <a:r>
              <a:rPr lang="en-GB" dirty="0">
                <a:latin typeface="Papyrus" panose="03070502060502030205" pitchFamily="66" charset="0"/>
              </a:rPr>
              <a:t>,</a:t>
            </a: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Ah, </a:t>
            </a:r>
            <a:r>
              <a:rPr lang="en-GB" dirty="0" err="1">
                <a:latin typeface="Papyrus" panose="03070502060502030205" pitchFamily="66" charset="0"/>
              </a:rPr>
              <a:t>imale</a:t>
            </a:r>
            <a:r>
              <a:rPr lang="en-GB" dirty="0">
                <a:latin typeface="Papyrus" panose="03070502060502030205" pitchFamily="66" charset="0"/>
              </a:rPr>
              <a:t> bi </a:t>
            </a:r>
            <a:r>
              <a:rPr lang="en-GB" dirty="0" err="1">
                <a:latin typeface="Papyrus" panose="03070502060502030205" pitchFamily="66" charset="0"/>
              </a:rPr>
              <a:t>obraz</a:t>
            </a:r>
            <a:r>
              <a:rPr lang="en-GB" dirty="0">
                <a:latin typeface="Papyrus" panose="03070502060502030205" pitchFamily="66" charset="0"/>
              </a:rPr>
              <a:t>, da </a:t>
            </a:r>
            <a:r>
              <a:rPr lang="en-GB" dirty="0" err="1">
                <a:latin typeface="Papyrus" panose="03070502060502030205" pitchFamily="66" charset="0"/>
              </a:rPr>
              <a:t>nemaju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želuca</a:t>
            </a:r>
            <a:r>
              <a:rPr lang="en-GB" dirty="0">
                <a:latin typeface="Papyrus" panose="03070502060502030205" pitchFamily="66" charset="0"/>
              </a:rPr>
              <a:t>!</a:t>
            </a:r>
          </a:p>
          <a:p>
            <a:pPr marL="0" indent="0">
              <a:buNone/>
            </a:pP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I </a:t>
            </a:r>
            <a:r>
              <a:rPr lang="en-GB" dirty="0" err="1">
                <a:latin typeface="Papyrus" panose="03070502060502030205" pitchFamily="66" charset="0"/>
              </a:rPr>
              <a:t>sramotu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bijedu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uvrede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varke</a:t>
            </a: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I </a:t>
            </a:r>
            <a:r>
              <a:rPr lang="en-GB" dirty="0" err="1">
                <a:latin typeface="Papyrus" panose="03070502060502030205" pitchFamily="66" charset="0"/>
              </a:rPr>
              <a:t>uzdahe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laži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mnoge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suze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žarke</a:t>
            </a:r>
            <a:r>
              <a:rPr lang="en-GB" dirty="0">
                <a:latin typeface="Papyrus" panose="03070502060502030205" pitchFamily="66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A </a:t>
            </a:r>
            <a:r>
              <a:rPr lang="en-GB" dirty="0" err="1">
                <a:latin typeface="Papyrus" panose="03070502060502030205" pitchFamily="66" charset="0"/>
              </a:rPr>
              <a:t>usred</a:t>
            </a:r>
            <a:r>
              <a:rPr lang="en-GB" dirty="0">
                <a:latin typeface="Papyrus" panose="03070502060502030205" pitchFamily="66" charset="0"/>
              </a:rPr>
              <a:t> bare </a:t>
            </a:r>
            <a:r>
              <a:rPr lang="en-GB" dirty="0" err="1">
                <a:latin typeface="Papyrus" panose="03070502060502030205" pitchFamily="66" charset="0"/>
              </a:rPr>
              <a:t>ove</a:t>
            </a:r>
            <a:r>
              <a:rPr lang="en-GB" dirty="0">
                <a:latin typeface="Papyrus" panose="03070502060502030205" pitchFamily="66" charset="0"/>
              </a:rPr>
              <a:t>, </a:t>
            </a:r>
            <a:r>
              <a:rPr lang="en-GB" dirty="0" err="1">
                <a:latin typeface="Papyrus" panose="03070502060502030205" pitchFamily="66" charset="0"/>
              </a:rPr>
              <a:t>gdje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trovna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gamad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pliže</a:t>
            </a:r>
            <a:r>
              <a:rPr lang="en-GB" dirty="0">
                <a:latin typeface="Papyrus" panose="03070502060502030205" pitchFamily="66" charset="0"/>
              </a:rPr>
              <a:t>,</a:t>
            </a:r>
          </a:p>
          <a:p>
            <a:pPr marL="0" indent="0">
              <a:buNone/>
            </a:pPr>
            <a:r>
              <a:rPr lang="en-GB" dirty="0" err="1">
                <a:latin typeface="Papyrus" panose="03070502060502030205" pitchFamily="66" charset="0"/>
              </a:rPr>
              <a:t>Uzvisilo</a:t>
            </a:r>
            <a:r>
              <a:rPr lang="en-GB" dirty="0">
                <a:latin typeface="Papyrus" panose="03070502060502030205" pitchFamily="66" charset="0"/>
              </a:rPr>
              <a:t> se </a:t>
            </a:r>
            <a:r>
              <a:rPr lang="en-GB" dirty="0" err="1">
                <a:latin typeface="Papyrus" panose="03070502060502030205" pitchFamily="66" charset="0"/>
              </a:rPr>
              <a:t>drvo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Hrist</a:t>
            </a:r>
            <a:r>
              <a:rPr lang="en-GB" dirty="0">
                <a:latin typeface="Papyrus" panose="03070502060502030205" pitchFamily="66" charset="0"/>
              </a:rPr>
              <a:t> se </a:t>
            </a:r>
            <a:r>
              <a:rPr lang="en-GB" dirty="0" err="1">
                <a:latin typeface="Papyrus" panose="03070502060502030205" pitchFamily="66" charset="0"/>
              </a:rPr>
              <a:t>na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njem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diže</a:t>
            </a:r>
            <a:r>
              <a:rPr lang="en-GB" dirty="0">
                <a:latin typeface="Papyrus" panose="03070502060502030205" pitchFamily="66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I </a:t>
            </a:r>
            <a:r>
              <a:rPr lang="en-GB" dirty="0" err="1">
                <a:latin typeface="Papyrus" panose="03070502060502030205" pitchFamily="66" charset="0"/>
              </a:rPr>
              <a:t>gleda</a:t>
            </a:r>
            <a:r>
              <a:rPr lang="en-GB" dirty="0">
                <a:latin typeface="Papyrus" panose="03070502060502030205" pitchFamily="66" charset="0"/>
              </a:rPr>
              <a:t>, </a:t>
            </a:r>
            <a:r>
              <a:rPr lang="en-GB" dirty="0" err="1">
                <a:latin typeface="Papyrus" panose="03070502060502030205" pitchFamily="66" charset="0"/>
              </a:rPr>
              <a:t>gdje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su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ljudstvu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sve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gori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crni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dani</a:t>
            </a:r>
            <a:r>
              <a:rPr lang="en-GB" dirty="0">
                <a:latin typeface="Papyrus" panose="03070502060502030205" pitchFamily="66" charset="0"/>
              </a:rPr>
              <a:t>,</a:t>
            </a: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I </a:t>
            </a:r>
            <a:r>
              <a:rPr lang="en-GB" dirty="0" err="1">
                <a:latin typeface="Papyrus" panose="03070502060502030205" pitchFamily="66" charset="0"/>
              </a:rPr>
              <a:t>plače</a:t>
            </a:r>
            <a:r>
              <a:rPr lang="en-GB" dirty="0">
                <a:latin typeface="Papyrus" panose="03070502060502030205" pitchFamily="66" charset="0"/>
              </a:rPr>
              <a:t>: Eli! Eli! </a:t>
            </a:r>
            <a:r>
              <a:rPr lang="en-GB" dirty="0" err="1">
                <a:latin typeface="Papyrus" panose="03070502060502030205" pitchFamily="66" charset="0"/>
              </a:rPr>
              <a:t>lamâ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azâvtani</a:t>
            </a:r>
            <a:r>
              <a:rPr lang="en-GB" dirty="0">
                <a:latin typeface="Papyrus" panose="03070502060502030205" pitchFamily="66" charset="0"/>
              </a:rPr>
              <a:t>!</a:t>
            </a:r>
          </a:p>
          <a:p>
            <a:pPr marL="0" indent="0">
              <a:buNone/>
            </a:pP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 err="1">
                <a:latin typeface="Papyrus" panose="03070502060502030205" pitchFamily="66" charset="0"/>
              </a:rPr>
              <a:t>Badava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gordo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kube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mramor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Panteona</a:t>
            </a:r>
            <a:r>
              <a:rPr lang="en-GB" dirty="0">
                <a:latin typeface="Papyrus" panose="03070502060502030205" pitchFamily="66" charset="0"/>
              </a:rPr>
              <a:t>,</a:t>
            </a: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I </a:t>
            </a:r>
            <a:r>
              <a:rPr lang="en-GB" dirty="0" err="1">
                <a:latin typeface="Papyrus" panose="03070502060502030205" pitchFamily="66" charset="0"/>
              </a:rPr>
              <a:t>papuče</a:t>
            </a:r>
            <a:r>
              <a:rPr lang="en-GB" dirty="0">
                <a:latin typeface="Papyrus" panose="03070502060502030205" pitchFamily="66" charset="0"/>
              </a:rPr>
              <a:t> od </a:t>
            </a:r>
            <a:r>
              <a:rPr lang="en-GB" dirty="0" err="1">
                <a:latin typeface="Papyrus" panose="03070502060502030205" pitchFamily="66" charset="0"/>
              </a:rPr>
              <a:t>zlata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orgulje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zvona</a:t>
            </a:r>
            <a:r>
              <a:rPr lang="en-GB" dirty="0">
                <a:latin typeface="Papyrus" panose="03070502060502030205" pitchFamily="66" charset="0"/>
              </a:rPr>
              <a:t>!</a:t>
            </a:r>
          </a:p>
          <a:p>
            <a:pPr marL="0" indent="0">
              <a:buNone/>
            </a:pP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 err="1">
                <a:latin typeface="Papyrus" panose="03070502060502030205" pitchFamily="66" charset="0"/>
              </a:rPr>
              <a:t>Badava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tamjan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mnogi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ponosni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oltari</a:t>
            </a:r>
            <a:r>
              <a:rPr lang="en-GB" dirty="0">
                <a:latin typeface="Papyrus" panose="03070502060502030205" pitchFamily="66" charset="0"/>
              </a:rPr>
              <a:t>,</a:t>
            </a:r>
          </a:p>
          <a:p>
            <a:pPr marL="0" indent="0">
              <a:buNone/>
            </a:pPr>
            <a:r>
              <a:rPr lang="en-GB" dirty="0" err="1">
                <a:latin typeface="Papyrus" panose="03070502060502030205" pitchFamily="66" charset="0"/>
              </a:rPr>
              <a:t>Badava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alem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gori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na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kruni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tijari</a:t>
            </a:r>
            <a:r>
              <a:rPr lang="en-GB" dirty="0">
                <a:latin typeface="Papyrus" panose="03070502060502030205" pitchFamily="66" charset="0"/>
              </a:rPr>
              <a:t>!</a:t>
            </a:r>
          </a:p>
          <a:p>
            <a:pPr marL="0" indent="0">
              <a:buNone/>
            </a:pP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Ah, </a:t>
            </a:r>
            <a:r>
              <a:rPr lang="en-GB" dirty="0" err="1">
                <a:latin typeface="Papyrus" panose="03070502060502030205" pitchFamily="66" charset="0"/>
              </a:rPr>
              <a:t>Golgota</a:t>
            </a:r>
            <a:r>
              <a:rPr lang="en-GB" dirty="0">
                <a:latin typeface="Papyrus" panose="03070502060502030205" pitchFamily="66" charset="0"/>
              </a:rPr>
              <a:t> je </a:t>
            </a:r>
            <a:r>
              <a:rPr lang="en-GB" dirty="0" err="1">
                <a:latin typeface="Papyrus" panose="03070502060502030205" pitchFamily="66" charset="0"/>
              </a:rPr>
              <a:t>pusta</a:t>
            </a:r>
            <a:r>
              <a:rPr lang="en-GB" dirty="0">
                <a:latin typeface="Papyrus" panose="03070502060502030205" pitchFamily="66" charset="0"/>
              </a:rPr>
              <a:t>, </a:t>
            </a:r>
            <a:r>
              <a:rPr lang="en-GB" dirty="0" err="1">
                <a:latin typeface="Papyrus" panose="03070502060502030205" pitchFamily="66" charset="0"/>
              </a:rPr>
              <a:t>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vjetrić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tamo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tajni</a:t>
            </a: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 err="1">
                <a:latin typeface="Papyrus" panose="03070502060502030205" pitchFamily="66" charset="0"/>
              </a:rPr>
              <a:t>Tek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cvili</a:t>
            </a:r>
            <a:r>
              <a:rPr lang="en-GB" dirty="0">
                <a:latin typeface="Papyrus" panose="03070502060502030205" pitchFamily="66" charset="0"/>
              </a:rPr>
              <a:t>: "Eli! Eli! </a:t>
            </a:r>
            <a:r>
              <a:rPr lang="en-GB" dirty="0" err="1">
                <a:latin typeface="Papyrus" panose="03070502060502030205" pitchFamily="66" charset="0"/>
              </a:rPr>
              <a:t>lamâ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azâvtani</a:t>
            </a:r>
            <a:r>
              <a:rPr lang="en-GB" dirty="0">
                <a:latin typeface="Papyrus" panose="03070502060502030205" pitchFamily="66" charset="0"/>
              </a:rPr>
              <a:t>?!"</a:t>
            </a:r>
          </a:p>
          <a:p>
            <a:pPr marL="0" indent="0">
              <a:buNone/>
            </a:pP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 err="1">
                <a:latin typeface="Papyrus" panose="03070502060502030205" pitchFamily="66" charset="0"/>
              </a:rPr>
              <a:t>Vienac</a:t>
            </a:r>
            <a:r>
              <a:rPr lang="en-GB" dirty="0">
                <a:latin typeface="Papyrus" panose="03070502060502030205" pitchFamily="66" charset="0"/>
              </a:rPr>
              <a:t>, 1896.</a:t>
            </a:r>
          </a:p>
        </p:txBody>
      </p:sp>
    </p:spTree>
    <p:extLst>
      <p:ext uri="{BB962C8B-B14F-4D97-AF65-F5344CB8AC3E}">
        <p14:creationId xmlns:p14="http://schemas.microsoft.com/office/powerpoint/2010/main" val="214830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Papyrus" panose="03070502060502030205" pitchFamily="66" charset="0"/>
              </a:rPr>
              <a:t>Ja mišljah</a:t>
            </a:r>
            <a:endParaRPr lang="en-GB" dirty="0">
              <a:latin typeface="Papyrus" panose="03070502060502030205" pitchFamily="66" charset="0"/>
            </a:endParaRPr>
          </a:p>
        </p:txBody>
      </p:sp>
      <p:pic>
        <p:nvPicPr>
          <p:cNvPr id="4" name="ja_misljah-silvije_strahimir_kranjcevic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8805" y="1044700"/>
            <a:ext cx="609600" cy="1220420"/>
          </a:xfrm>
        </p:spPr>
      </p:pic>
      <p:sp>
        <p:nvSpPr>
          <p:cNvPr id="5" name="Pravokutnik 4"/>
          <p:cNvSpPr/>
          <p:nvPr/>
        </p:nvSpPr>
        <p:spPr>
          <a:xfrm>
            <a:off x="2286000" y="44809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393931"/>
                </a:solidFill>
                <a:latin typeface="Palatino"/>
              </a:rPr>
              <a:t/>
            </a:r>
            <a:br>
              <a:rPr lang="en-GB" dirty="0">
                <a:solidFill>
                  <a:srgbClr val="393931"/>
                </a:solidFill>
                <a:latin typeface="Palatino"/>
              </a:rPr>
            </a:br>
            <a:endParaRPr lang="hr-HR" dirty="0" smtClean="0">
              <a:solidFill>
                <a:srgbClr val="393931"/>
              </a:solidFill>
              <a:latin typeface="Palatino"/>
            </a:endParaRPr>
          </a:p>
          <a:p>
            <a:endParaRPr lang="hr-HR" dirty="0">
              <a:solidFill>
                <a:srgbClr val="393931"/>
              </a:solidFill>
              <a:latin typeface="Palatino"/>
            </a:endParaRPr>
          </a:p>
          <a:p>
            <a:r>
              <a:rPr lang="en-GB" dirty="0" err="1" smtClean="0">
                <a:solidFill>
                  <a:schemeClr val="bg1"/>
                </a:solidFill>
                <a:latin typeface="Papyrus" panose="03070502060502030205" pitchFamily="66" charset="0"/>
              </a:rPr>
              <a:t>Ja</a:t>
            </a:r>
            <a:r>
              <a:rPr lang="en-GB" dirty="0" smtClean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mišljah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: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evo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proljetna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je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šuma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</a:t>
            </a:r>
            <a:b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Što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okuplja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me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peludom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cvijećem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</a:t>
            </a:r>
            <a:b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Gdje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samo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šapat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bijelih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vila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srećem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I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ptice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što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se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igraju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sred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druma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.</a:t>
            </a:r>
            <a:b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Ja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mišljah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: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evo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 pod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nebesa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lijećem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U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pjesmi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srca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- u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okrepi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uma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!</a:t>
            </a:r>
          </a:p>
          <a:p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Ja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mišljah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: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evo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otvori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se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nebo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I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anđeo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pred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me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došo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je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veli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:</a:t>
            </a:r>
            <a:b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No,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tebe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smo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gle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 u raj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izveli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</a:t>
            </a:r>
            <a:b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Pa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grij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se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za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sve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što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dosle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zebo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</a:t>
            </a:r>
            <a:b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Veseli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se,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veseli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se,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veseli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!</a:t>
            </a:r>
            <a:b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...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Ja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mišljah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: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eto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otvori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se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nebo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!</a:t>
            </a:r>
            <a:endParaRPr lang="en-GB" b="0" i="0" dirty="0">
              <a:solidFill>
                <a:schemeClr val="bg1"/>
              </a:solidFill>
              <a:effectLst/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28721" y="433880"/>
            <a:ext cx="6566314" cy="4121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latin typeface="Papyrus" panose="03070502060502030205" pitchFamily="66" charset="0"/>
              </a:rPr>
              <a:t>I </a:t>
            </a:r>
            <a:r>
              <a:rPr lang="en-GB" sz="1800" dirty="0" err="1">
                <a:latin typeface="Papyrus" panose="03070502060502030205" pitchFamily="66" charset="0"/>
              </a:rPr>
              <a:t>htjedoh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reći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Bogu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ili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komu</a:t>
            </a:r>
            <a:r>
              <a:rPr lang="en-GB" sz="1800" dirty="0">
                <a:latin typeface="Papyrus" panose="03070502060502030205" pitchFamily="66" charset="0"/>
              </a:rPr>
              <a:t>,</a:t>
            </a:r>
          </a:p>
          <a:p>
            <a:pPr marL="0" indent="0">
              <a:buNone/>
            </a:pPr>
            <a:r>
              <a:rPr lang="en-GB" sz="1800" dirty="0" err="1">
                <a:latin typeface="Papyrus" panose="03070502060502030205" pitchFamily="66" charset="0"/>
              </a:rPr>
              <a:t>Što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raskidano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srce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moje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znade</a:t>
            </a:r>
            <a:r>
              <a:rPr lang="en-GB" sz="1800" dirty="0">
                <a:latin typeface="Papyrus" panose="03070502060502030205" pitchFamily="66" charset="0"/>
              </a:rPr>
              <a:t>:</a:t>
            </a:r>
          </a:p>
          <a:p>
            <a:pPr marL="0" indent="0">
              <a:buNone/>
            </a:pPr>
            <a:r>
              <a:rPr lang="en-GB" sz="1800" dirty="0" err="1">
                <a:latin typeface="Papyrus" panose="03070502060502030205" pitchFamily="66" charset="0"/>
              </a:rPr>
              <a:t>Produži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čas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moj</a:t>
            </a:r>
            <a:r>
              <a:rPr lang="en-GB" sz="1800" dirty="0">
                <a:latin typeface="Papyrus" panose="03070502060502030205" pitchFamily="66" charset="0"/>
              </a:rPr>
              <a:t>, </a:t>
            </a:r>
            <a:r>
              <a:rPr lang="en-GB" sz="1800" dirty="0" err="1">
                <a:latin typeface="Papyrus" panose="03070502060502030205" pitchFamily="66" charset="0"/>
              </a:rPr>
              <a:t>živjet</a:t>
            </a:r>
            <a:r>
              <a:rPr lang="en-GB" sz="1800" dirty="0">
                <a:latin typeface="Papyrus" panose="03070502060502030205" pitchFamily="66" charset="0"/>
              </a:rPr>
              <a:t> mi </a:t>
            </a:r>
            <a:r>
              <a:rPr lang="en-GB" sz="1800" dirty="0" err="1">
                <a:latin typeface="Papyrus" panose="03070502060502030205" pitchFamily="66" charset="0"/>
              </a:rPr>
              <a:t>valjade</a:t>
            </a:r>
            <a:r>
              <a:rPr lang="en-GB" sz="1800" dirty="0">
                <a:latin typeface="Papyrus" panose="03070502060502030205" pitchFamily="66" charset="0"/>
              </a:rPr>
              <a:t>, -</a:t>
            </a:r>
          </a:p>
          <a:p>
            <a:pPr marL="0" indent="0">
              <a:buNone/>
            </a:pPr>
            <a:r>
              <a:rPr lang="en-GB" sz="1800" dirty="0" err="1">
                <a:latin typeface="Papyrus" panose="03070502060502030205" pitchFamily="66" charset="0"/>
              </a:rPr>
              <a:t>Sav</a:t>
            </a:r>
            <a:r>
              <a:rPr lang="en-GB" sz="1800" dirty="0">
                <a:latin typeface="Papyrus" panose="03070502060502030205" pitchFamily="66" charset="0"/>
              </a:rPr>
              <a:t> raj u </a:t>
            </a:r>
            <a:r>
              <a:rPr lang="en-GB" sz="1800" dirty="0" err="1">
                <a:latin typeface="Papyrus" panose="03070502060502030205" pitchFamily="66" charset="0"/>
              </a:rPr>
              <a:t>oku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preliva</a:t>
            </a:r>
            <a:r>
              <a:rPr lang="en-GB" sz="1800" dirty="0">
                <a:latin typeface="Papyrus" panose="03070502060502030205" pitchFamily="66" charset="0"/>
              </a:rPr>
              <a:t> se </a:t>
            </a:r>
            <a:r>
              <a:rPr lang="en-GB" sz="1800" dirty="0" err="1">
                <a:latin typeface="Papyrus" panose="03070502060502030205" pitchFamily="66" charset="0"/>
              </a:rPr>
              <a:t>momu</a:t>
            </a:r>
            <a:r>
              <a:rPr lang="en-GB" sz="1800" dirty="0">
                <a:latin typeface="Papyrus" panose="03070502060502030205" pitchFamily="66" charset="0"/>
              </a:rPr>
              <a:t>,</a:t>
            </a:r>
          </a:p>
          <a:p>
            <a:pPr marL="0" indent="0">
              <a:buNone/>
            </a:pPr>
            <a:r>
              <a:rPr lang="en-GB" sz="1800" dirty="0">
                <a:latin typeface="Papyrus" panose="03070502060502030205" pitchFamily="66" charset="0"/>
              </a:rPr>
              <a:t>I ne </a:t>
            </a:r>
            <a:r>
              <a:rPr lang="en-GB" sz="1800" dirty="0" err="1">
                <a:latin typeface="Papyrus" panose="03070502060502030205" pitchFamily="66" charset="0"/>
              </a:rPr>
              <a:t>tjeraj</a:t>
            </a:r>
            <a:r>
              <a:rPr lang="en-GB" sz="1800" dirty="0">
                <a:latin typeface="Papyrus" panose="03070502060502030205" pitchFamily="66" charset="0"/>
              </a:rPr>
              <a:t> me, </a:t>
            </a:r>
            <a:r>
              <a:rPr lang="en-GB" sz="1800" dirty="0" err="1">
                <a:latin typeface="Papyrus" panose="03070502060502030205" pitchFamily="66" charset="0"/>
              </a:rPr>
              <a:t>gdje</a:t>
            </a:r>
            <a:r>
              <a:rPr lang="en-GB" sz="1800" dirty="0">
                <a:latin typeface="Papyrus" panose="03070502060502030205" pitchFamily="66" charset="0"/>
              </a:rPr>
              <a:t> mi </a:t>
            </a:r>
            <a:r>
              <a:rPr lang="en-GB" sz="1800" dirty="0" err="1">
                <a:latin typeface="Papyrus" panose="03070502060502030205" pitchFamily="66" charset="0"/>
              </a:rPr>
              <a:t>noga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stade</a:t>
            </a:r>
            <a:endParaRPr lang="en-GB" sz="1800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sz="1800" dirty="0" err="1">
                <a:latin typeface="Papyrus" panose="03070502060502030205" pitchFamily="66" charset="0"/>
              </a:rPr>
              <a:t>Jedamput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jedva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na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prag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raju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tvomu</a:t>
            </a:r>
            <a:r>
              <a:rPr lang="en-GB" sz="1800" dirty="0">
                <a:latin typeface="Papyrus" panose="03070502060502030205" pitchFamily="66" charset="0"/>
              </a:rPr>
              <a:t>!</a:t>
            </a:r>
          </a:p>
          <a:p>
            <a:pPr marL="0" indent="0">
              <a:buNone/>
            </a:pPr>
            <a:endParaRPr lang="en-GB" sz="1800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sz="1800" dirty="0" err="1">
                <a:latin typeface="Papyrus" panose="03070502060502030205" pitchFamily="66" charset="0"/>
              </a:rPr>
              <a:t>Ja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mišljah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tako</a:t>
            </a:r>
            <a:r>
              <a:rPr lang="en-GB" sz="1800" dirty="0">
                <a:latin typeface="Papyrus" panose="03070502060502030205" pitchFamily="66" charset="0"/>
              </a:rPr>
              <a:t>... nu </a:t>
            </a:r>
            <a:r>
              <a:rPr lang="en-GB" sz="1800" dirty="0" err="1">
                <a:latin typeface="Papyrus" panose="03070502060502030205" pitchFamily="66" charset="0"/>
              </a:rPr>
              <a:t>ja</a:t>
            </a:r>
            <a:r>
              <a:rPr lang="en-GB" sz="1800" dirty="0">
                <a:latin typeface="Papyrus" panose="03070502060502030205" pitchFamily="66" charset="0"/>
              </a:rPr>
              <a:t> ne </a:t>
            </a:r>
            <a:r>
              <a:rPr lang="en-GB" sz="1800" dirty="0" err="1">
                <a:latin typeface="Papyrus" panose="03070502060502030205" pitchFamily="66" charset="0"/>
              </a:rPr>
              <a:t>znam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kako</a:t>
            </a:r>
            <a:r>
              <a:rPr lang="en-GB" sz="1800" dirty="0">
                <a:latin typeface="Papyrus" panose="03070502060502030205" pitchFamily="66" charset="0"/>
              </a:rPr>
              <a:t>,</a:t>
            </a:r>
          </a:p>
          <a:p>
            <a:pPr marL="0" indent="0">
              <a:buNone/>
            </a:pPr>
            <a:r>
              <a:rPr lang="en-GB" sz="1800" dirty="0" err="1">
                <a:latin typeface="Papyrus" panose="03070502060502030205" pitchFamily="66" charset="0"/>
              </a:rPr>
              <a:t>Tek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sudba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hoće</a:t>
            </a:r>
            <a:r>
              <a:rPr lang="en-GB" sz="1800" dirty="0">
                <a:latin typeface="Papyrus" panose="03070502060502030205" pitchFamily="66" charset="0"/>
              </a:rPr>
              <a:t> da </a:t>
            </a:r>
            <a:r>
              <a:rPr lang="en-GB" sz="1800" dirty="0" err="1">
                <a:latin typeface="Papyrus" panose="03070502060502030205" pitchFamily="66" charset="0"/>
              </a:rPr>
              <a:t>začara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šumu</a:t>
            </a:r>
            <a:r>
              <a:rPr lang="en-GB" sz="1800" dirty="0">
                <a:latin typeface="Papyrus" panose="03070502060502030205" pitchFamily="66" charset="0"/>
              </a:rPr>
              <a:t>:</a:t>
            </a:r>
          </a:p>
          <a:p>
            <a:pPr marL="0" indent="0">
              <a:buNone/>
            </a:pPr>
            <a:r>
              <a:rPr lang="en-GB" sz="1800" dirty="0">
                <a:latin typeface="Papyrus" panose="03070502060502030205" pitchFamily="66" charset="0"/>
              </a:rPr>
              <a:t>I </a:t>
            </a:r>
            <a:r>
              <a:rPr lang="en-GB" sz="1800" dirty="0" err="1">
                <a:latin typeface="Papyrus" panose="03070502060502030205" pitchFamily="66" charset="0"/>
              </a:rPr>
              <a:t>sve</a:t>
            </a:r>
            <a:r>
              <a:rPr lang="en-GB" sz="1800" dirty="0">
                <a:latin typeface="Papyrus" panose="03070502060502030205" pitchFamily="66" charset="0"/>
              </a:rPr>
              <a:t> je </a:t>
            </a:r>
            <a:r>
              <a:rPr lang="en-GB" sz="1800" dirty="0" err="1">
                <a:latin typeface="Papyrus" panose="03070502060502030205" pitchFamily="66" charset="0"/>
              </a:rPr>
              <a:t>kamen</a:t>
            </a:r>
            <a:r>
              <a:rPr lang="en-GB" sz="1800" dirty="0">
                <a:latin typeface="Papyrus" panose="03070502060502030205" pitchFamily="66" charset="0"/>
              </a:rPr>
              <a:t> - </a:t>
            </a:r>
            <a:r>
              <a:rPr lang="en-GB" sz="1800" dirty="0" err="1">
                <a:latin typeface="Papyrus" panose="03070502060502030205" pitchFamily="66" charset="0"/>
              </a:rPr>
              <a:t>cvijet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i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ptić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na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drumu</a:t>
            </a:r>
            <a:r>
              <a:rPr lang="en-GB" sz="1800" dirty="0">
                <a:latin typeface="Papyrus" panose="03070502060502030205" pitchFamily="66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latin typeface="Papyrus" panose="03070502060502030205" pitchFamily="66" charset="0"/>
              </a:rPr>
              <a:t>Al idol </a:t>
            </a:r>
            <a:r>
              <a:rPr lang="en-GB" sz="1800" dirty="0" err="1">
                <a:latin typeface="Papyrus" panose="03070502060502030205" pitchFamily="66" charset="0"/>
              </a:rPr>
              <a:t>dragi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sve</a:t>
            </a:r>
            <a:r>
              <a:rPr lang="en-GB" sz="1800" dirty="0">
                <a:latin typeface="Papyrus" panose="03070502060502030205" pitchFamily="66" charset="0"/>
              </a:rPr>
              <a:t> se </a:t>
            </a:r>
            <a:r>
              <a:rPr lang="en-GB" sz="1800" dirty="0" err="1">
                <a:latin typeface="Papyrus" panose="03070502060502030205" pitchFamily="66" charset="0"/>
              </a:rPr>
              <a:t>nježi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lako</a:t>
            </a:r>
            <a:endParaRPr lang="en-GB" sz="1800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sz="1800" dirty="0">
                <a:latin typeface="Papyrus" panose="03070502060502030205" pitchFamily="66" charset="0"/>
              </a:rPr>
              <a:t>I </a:t>
            </a:r>
            <a:r>
              <a:rPr lang="en-GB" sz="1800" dirty="0" err="1">
                <a:latin typeface="Papyrus" panose="03070502060502030205" pitchFamily="66" charset="0"/>
              </a:rPr>
              <a:t>smiješkom</a:t>
            </a:r>
            <a:r>
              <a:rPr lang="en-GB" sz="1800" dirty="0">
                <a:latin typeface="Papyrus" panose="03070502060502030205" pitchFamily="66" charset="0"/>
              </a:rPr>
              <a:t> tepa </a:t>
            </a:r>
            <a:r>
              <a:rPr lang="en-GB" sz="1800" dirty="0" err="1">
                <a:latin typeface="Papyrus" panose="03070502060502030205" pitchFamily="66" charset="0"/>
              </a:rPr>
              <a:t>i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srcu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i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umu</a:t>
            </a:r>
            <a:r>
              <a:rPr lang="en-GB" sz="1800" dirty="0">
                <a:latin typeface="Papyrus" panose="03070502060502030205" pitchFamily="66" charset="0"/>
              </a:rPr>
              <a:t> -</a:t>
            </a:r>
          </a:p>
          <a:p>
            <a:pPr marL="0" indent="0">
              <a:buNone/>
            </a:pPr>
            <a:r>
              <a:rPr lang="en-GB" sz="1800" dirty="0" err="1">
                <a:latin typeface="Papyrus" panose="03070502060502030205" pitchFamily="66" charset="0"/>
              </a:rPr>
              <a:t>Ja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gledim</a:t>
            </a:r>
            <a:r>
              <a:rPr lang="en-GB" sz="1800" dirty="0">
                <a:latin typeface="Papyrus" panose="03070502060502030205" pitchFamily="66" charset="0"/>
              </a:rPr>
              <a:t> u </a:t>
            </a:r>
            <a:r>
              <a:rPr lang="en-GB" sz="1800" dirty="0" err="1">
                <a:latin typeface="Papyrus" panose="03070502060502030205" pitchFamily="66" charset="0"/>
              </a:rPr>
              <a:t>nj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i</a:t>
            </a:r>
            <a:r>
              <a:rPr lang="en-GB" sz="1800" dirty="0">
                <a:latin typeface="Papyrus" panose="03070502060502030205" pitchFamily="66" charset="0"/>
              </a:rPr>
              <a:t> ne </a:t>
            </a:r>
            <a:r>
              <a:rPr lang="en-GB" sz="1800" dirty="0" err="1">
                <a:latin typeface="Papyrus" panose="03070502060502030205" pitchFamily="66" charset="0"/>
              </a:rPr>
              <a:t>sm'jem</a:t>
            </a:r>
            <a:r>
              <a:rPr lang="en-GB" sz="1800" dirty="0">
                <a:latin typeface="Papyrus" panose="03070502060502030205" pitchFamily="66" charset="0"/>
              </a:rPr>
              <a:t> da </a:t>
            </a:r>
            <a:r>
              <a:rPr lang="en-GB" sz="1800" dirty="0" err="1">
                <a:latin typeface="Papyrus" panose="03070502060502030205" pitchFamily="66" charset="0"/>
              </a:rPr>
              <a:t>bih</a:t>
            </a:r>
            <a:r>
              <a:rPr lang="en-GB" sz="1800" dirty="0">
                <a:latin typeface="Papyrus" panose="03070502060502030205" pitchFamily="66" charset="0"/>
              </a:rPr>
              <a:t> </a:t>
            </a:r>
            <a:r>
              <a:rPr lang="en-GB" sz="1800" dirty="0" err="1">
                <a:latin typeface="Papyrus" panose="03070502060502030205" pitchFamily="66" charset="0"/>
              </a:rPr>
              <a:t>plako</a:t>
            </a:r>
            <a:r>
              <a:rPr lang="en-GB" sz="1800" dirty="0">
                <a:latin typeface="Papyrus" panose="03070502060502030205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4721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Papyrus" panose="03070502060502030205" pitchFamily="66" charset="0"/>
              </a:rPr>
              <a:t>Poezija: temeljne odrednice </a:t>
            </a:r>
            <a:endParaRPr lang="en-US" dirty="0">
              <a:latin typeface="Papyrus" panose="03070502060502030205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latin typeface="Papyrus" panose="03070502060502030205" pitchFamily="66" charset="0"/>
              </a:rPr>
              <a:t>Khuenovo</a:t>
            </a:r>
            <a:r>
              <a:rPr lang="hr-HR" dirty="0">
                <a:latin typeface="Papyrus" panose="03070502060502030205" pitchFamily="66" charset="0"/>
              </a:rPr>
              <a:t> </a:t>
            </a:r>
            <a:r>
              <a:rPr lang="hr-HR" dirty="0" smtClean="0">
                <a:latin typeface="Papyrus" panose="03070502060502030205" pitchFamily="66" charset="0"/>
              </a:rPr>
              <a:t>doba – političke i društvene prilike</a:t>
            </a:r>
          </a:p>
          <a:p>
            <a:r>
              <a:rPr lang="hr-HR" dirty="0">
                <a:latin typeface="Papyrus" panose="03070502060502030205" pitchFamily="66" charset="0"/>
              </a:rPr>
              <a:t>u</a:t>
            </a:r>
            <a:r>
              <a:rPr lang="hr-HR" dirty="0" smtClean="0">
                <a:latin typeface="Papyrus" panose="03070502060502030205" pitchFamily="66" charset="0"/>
              </a:rPr>
              <a:t>tjecaj Šenoina poetskoga (literarnoga) modela</a:t>
            </a:r>
          </a:p>
          <a:p>
            <a:r>
              <a:rPr lang="hr-HR" dirty="0">
                <a:latin typeface="Papyrus" panose="03070502060502030205" pitchFamily="66" charset="0"/>
              </a:rPr>
              <a:t>p</a:t>
            </a:r>
            <a:r>
              <a:rPr lang="hr-HR" dirty="0" smtClean="0">
                <a:latin typeface="Papyrus" panose="03070502060502030205" pitchFamily="66" charset="0"/>
              </a:rPr>
              <a:t>revlast proze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Važnije pjesničke 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79" y="1197405"/>
            <a:ext cx="7787956" cy="36649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 smtClean="0">
                <a:latin typeface="Papyrus" panose="03070502060502030205" pitchFamily="66" charset="0"/>
              </a:rPr>
              <a:t>Đuro </a:t>
            </a:r>
            <a:r>
              <a:rPr lang="hr-HR" dirty="0" err="1" smtClean="0">
                <a:latin typeface="Papyrus" panose="03070502060502030205" pitchFamily="66" charset="0"/>
              </a:rPr>
              <a:t>Arnold</a:t>
            </a:r>
            <a:r>
              <a:rPr lang="hr-HR" dirty="0" smtClean="0">
                <a:latin typeface="Papyrus" panose="03070502060502030205" pitchFamily="66" charset="0"/>
              </a:rPr>
              <a:t> – „zakašnjeli romantičar” (Šicel),</a:t>
            </a:r>
          </a:p>
          <a:p>
            <a:pPr marL="0" indent="0">
              <a:buNone/>
            </a:pPr>
            <a:r>
              <a:rPr lang="hr-HR" dirty="0">
                <a:latin typeface="Papyrus" panose="03070502060502030205" pitchFamily="66" charset="0"/>
              </a:rPr>
              <a:t> </a:t>
            </a:r>
            <a:r>
              <a:rPr lang="hr-HR" dirty="0" smtClean="0">
                <a:latin typeface="Papyrus" panose="03070502060502030205" pitchFamily="66" charset="0"/>
              </a:rPr>
              <a:t>                               pjesnik rodoljubne i refleksivne lirike, </a:t>
            </a:r>
          </a:p>
          <a:p>
            <a:pPr marL="0" indent="0">
              <a:buNone/>
            </a:pPr>
            <a:r>
              <a:rPr lang="hr-HR" dirty="0">
                <a:latin typeface="Papyrus" panose="03070502060502030205" pitchFamily="66" charset="0"/>
              </a:rPr>
              <a:t> </a:t>
            </a:r>
            <a:r>
              <a:rPr lang="hr-HR" dirty="0" smtClean="0">
                <a:latin typeface="Papyrus" panose="03070502060502030205" pitchFamily="66" charset="0"/>
              </a:rPr>
              <a:t>                               balada i romanca </a:t>
            </a:r>
            <a:r>
              <a:rPr lang="hr-HR" dirty="0">
                <a:latin typeface="Papyrus" panose="03070502060502030205" pitchFamily="66" charset="0"/>
              </a:rPr>
              <a:t>s temama iz hrvatske </a:t>
            </a:r>
            <a:endParaRPr lang="hr-HR" dirty="0" smtClean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hr-HR" dirty="0">
                <a:latin typeface="Papyrus" panose="03070502060502030205" pitchFamily="66" charset="0"/>
              </a:rPr>
              <a:t> </a:t>
            </a:r>
            <a:r>
              <a:rPr lang="hr-HR" dirty="0" smtClean="0">
                <a:latin typeface="Papyrus" panose="03070502060502030205" pitchFamily="66" charset="0"/>
              </a:rPr>
              <a:t>                               prošlosti </a:t>
            </a:r>
            <a:r>
              <a:rPr lang="hr-HR" dirty="0">
                <a:latin typeface="Papyrus" panose="03070502060502030205" pitchFamily="66" charset="0"/>
              </a:rPr>
              <a:t>i narodne predaje </a:t>
            </a:r>
            <a:endParaRPr lang="hr-HR" dirty="0" smtClean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hr-HR" dirty="0">
                <a:latin typeface="Papyrus" panose="03070502060502030205" pitchFamily="66" charset="0"/>
              </a:rPr>
              <a:t> </a:t>
            </a:r>
            <a:r>
              <a:rPr lang="hr-HR" dirty="0" smtClean="0">
                <a:latin typeface="Papyrus" panose="03070502060502030205" pitchFamily="66" charset="0"/>
              </a:rPr>
              <a:t>                              (</a:t>
            </a:r>
            <a:r>
              <a:rPr lang="hr-HR" i="1" dirty="0">
                <a:latin typeface="Papyrus" panose="03070502060502030205" pitchFamily="66" charset="0"/>
              </a:rPr>
              <a:t>Krapinske elegije; Damjan Juda, knez </a:t>
            </a:r>
            <a:endParaRPr lang="hr-HR" i="1" dirty="0" smtClean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hr-HR" i="1" dirty="0">
                <a:latin typeface="Papyrus" panose="03070502060502030205" pitchFamily="66" charset="0"/>
              </a:rPr>
              <a:t> </a:t>
            </a:r>
            <a:r>
              <a:rPr lang="hr-HR" i="1" dirty="0" smtClean="0">
                <a:latin typeface="Papyrus" panose="03070502060502030205" pitchFamily="66" charset="0"/>
              </a:rPr>
              <a:t>                              dubrovački</a:t>
            </a:r>
            <a:r>
              <a:rPr lang="hr-HR" i="1" dirty="0">
                <a:latin typeface="Papyrus" panose="03070502060502030205" pitchFamily="66" charset="0"/>
              </a:rPr>
              <a:t>; Kata </a:t>
            </a:r>
            <a:r>
              <a:rPr lang="hr-HR" i="1" dirty="0" err="1">
                <a:latin typeface="Papyrus" panose="03070502060502030205" pitchFamily="66" charset="0"/>
              </a:rPr>
              <a:t>Lovićeva</a:t>
            </a:r>
            <a:r>
              <a:rPr lang="hr-HR" i="1" dirty="0">
                <a:latin typeface="Papyrus" panose="03070502060502030205" pitchFamily="66" charset="0"/>
              </a:rPr>
              <a:t> </a:t>
            </a:r>
            <a:r>
              <a:rPr lang="hr-HR" dirty="0">
                <a:latin typeface="Papyrus" panose="03070502060502030205" pitchFamily="66" charset="0"/>
              </a:rPr>
              <a:t>i dr.)</a:t>
            </a:r>
            <a:endParaRPr lang="hr-HR" dirty="0" smtClean="0">
              <a:latin typeface="Papyrus" panose="03070502060502030205" pitchFamily="66" charset="0"/>
            </a:endParaRP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2400" i="1" dirty="0" smtClean="0">
                <a:latin typeface="Papyrus" panose="03070502060502030205" pitchFamily="66" charset="0"/>
              </a:rPr>
              <a:t>Nije narod tu poradi književnika i književnosti, nego su književnici i književnost tu poradi naroda.</a:t>
            </a:r>
          </a:p>
          <a:p>
            <a:pPr marL="0" indent="0">
              <a:buNone/>
            </a:pPr>
            <a:endParaRPr lang="hr-HR" sz="2400" i="1" dirty="0" smtClean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hr-HR" sz="1800" dirty="0">
                <a:latin typeface="Papyrus" panose="03070502060502030205" pitchFamily="66" charset="0"/>
              </a:rPr>
              <a:t> </a:t>
            </a:r>
            <a:r>
              <a:rPr lang="hr-HR" sz="1800" dirty="0" smtClean="0">
                <a:latin typeface="Papyrus" panose="03070502060502030205" pitchFamily="66" charset="0"/>
              </a:rPr>
              <a:t>            (Iz govora na Matičinoj godišnjoj skupštini 1904, prema: Šicel, </a:t>
            </a:r>
            <a:r>
              <a:rPr lang="hr-HR" sz="1800" i="1" dirty="0" smtClean="0">
                <a:latin typeface="Papyrus" panose="03070502060502030205" pitchFamily="66" charset="0"/>
              </a:rPr>
              <a:t>Povijest </a:t>
            </a:r>
          </a:p>
          <a:p>
            <a:pPr marL="0" indent="0">
              <a:buNone/>
            </a:pPr>
            <a:r>
              <a:rPr lang="hr-HR" sz="1800" i="1" dirty="0">
                <a:latin typeface="Papyrus" panose="03070502060502030205" pitchFamily="66" charset="0"/>
              </a:rPr>
              <a:t> </a:t>
            </a:r>
            <a:r>
              <a:rPr lang="hr-HR" sz="1800" i="1" dirty="0" smtClean="0">
                <a:latin typeface="Papyrus" panose="03070502060502030205" pitchFamily="66" charset="0"/>
              </a:rPr>
              <a:t>                                                                       hrvatske književnosti 2</a:t>
            </a:r>
            <a:r>
              <a:rPr lang="hr-HR" sz="1800" dirty="0" smtClean="0">
                <a:latin typeface="Papyrus" panose="03070502060502030205" pitchFamily="66" charset="0"/>
              </a:rPr>
              <a:t>, 2005, 44) </a:t>
            </a:r>
            <a:endParaRPr lang="en-US" sz="1800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S </a:t>
            </a:r>
            <a:r>
              <a:rPr lang="en-GB" dirty="0" err="1">
                <a:latin typeface="Papyrus" panose="03070502060502030205" pitchFamily="66" charset="0"/>
              </a:rPr>
              <a:t>Griča</a:t>
            </a: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 err="1">
                <a:latin typeface="Papyrus" panose="03070502060502030205" pitchFamily="66" charset="0"/>
              </a:rPr>
              <a:t>Izranja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sunce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gorskog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iza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kruga</a:t>
            </a: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U </a:t>
            </a:r>
            <a:r>
              <a:rPr lang="en-GB" dirty="0" err="1">
                <a:latin typeface="Papyrus" panose="03070502060502030205" pitchFamily="66" charset="0"/>
              </a:rPr>
              <a:t>nedjeljnoga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jutra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svetom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muku</a:t>
            </a:r>
            <a:r>
              <a:rPr lang="en-GB" dirty="0">
                <a:latin typeface="Papyrus" panose="03070502060502030205" pitchFamily="66" charset="0"/>
              </a:rPr>
              <a:t>:</a:t>
            </a:r>
          </a:p>
          <a:p>
            <a:pPr marL="0" indent="0">
              <a:buNone/>
            </a:pPr>
            <a:r>
              <a:rPr lang="en-GB" dirty="0" err="1">
                <a:latin typeface="Papyrus" panose="03070502060502030205" pitchFamily="66" charset="0"/>
              </a:rPr>
              <a:t>Otajstvu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nalik</a:t>
            </a:r>
            <a:r>
              <a:rPr lang="en-GB" dirty="0">
                <a:latin typeface="Papyrus" panose="03070502060502030205" pitchFamily="66" charset="0"/>
              </a:rPr>
              <a:t>, </a:t>
            </a:r>
            <a:r>
              <a:rPr lang="en-GB" dirty="0" err="1">
                <a:latin typeface="Papyrus" panose="03070502060502030205" pitchFamily="66" charset="0"/>
              </a:rPr>
              <a:t>što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ga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božji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sluga</a:t>
            </a: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U </a:t>
            </a:r>
            <a:r>
              <a:rPr lang="en-GB" dirty="0" err="1">
                <a:latin typeface="Papyrus" panose="03070502060502030205" pitchFamily="66" charset="0"/>
              </a:rPr>
              <a:t>veljem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hramu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dobrom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kaže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puku</a:t>
            </a:r>
            <a:r>
              <a:rPr lang="en-GB" dirty="0">
                <a:latin typeface="Papyrus" panose="03070502060502030205" pitchFamily="66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 err="1">
                <a:latin typeface="Papyrus" panose="03070502060502030205" pitchFamily="66" charset="0"/>
              </a:rPr>
              <a:t>Ravnicom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savskom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zlatne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plinu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zrake</a:t>
            </a: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I </a:t>
            </a:r>
            <a:r>
              <a:rPr lang="en-GB" dirty="0" err="1">
                <a:latin typeface="Papyrus" panose="03070502060502030205" pitchFamily="66" charset="0"/>
              </a:rPr>
              <a:t>dižu</a:t>
            </a:r>
            <a:r>
              <a:rPr lang="en-GB" dirty="0">
                <a:latin typeface="Papyrus" panose="03070502060502030205" pitchFamily="66" charset="0"/>
              </a:rPr>
              <a:t> se </a:t>
            </a:r>
            <a:r>
              <a:rPr lang="en-GB" dirty="0" err="1">
                <a:latin typeface="Papyrus" panose="03070502060502030205" pitchFamily="66" charset="0"/>
              </a:rPr>
              <a:t>nad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kuće</a:t>
            </a:r>
            <a:r>
              <a:rPr lang="en-GB" dirty="0">
                <a:latin typeface="Papyrus" panose="03070502060502030205" pitchFamily="66" charset="0"/>
              </a:rPr>
              <a:t> – </a:t>
            </a:r>
            <a:r>
              <a:rPr lang="en-GB" dirty="0" err="1">
                <a:latin typeface="Papyrus" panose="03070502060502030205" pitchFamily="66" charset="0"/>
              </a:rPr>
              <a:t>sanja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pune</a:t>
            </a:r>
            <a:r>
              <a:rPr lang="en-GB" dirty="0">
                <a:latin typeface="Papyrus" panose="03070502060502030205" pitchFamily="66" charset="0"/>
              </a:rPr>
              <a:t>…</a:t>
            </a:r>
          </a:p>
          <a:p>
            <a:pPr marL="0" indent="0">
              <a:buNone/>
            </a:pPr>
            <a:r>
              <a:rPr lang="en-GB" dirty="0" err="1">
                <a:latin typeface="Papyrus" panose="03070502060502030205" pitchFamily="66" charset="0"/>
              </a:rPr>
              <a:t>Sav</a:t>
            </a:r>
            <a:r>
              <a:rPr lang="en-GB" dirty="0">
                <a:latin typeface="Papyrus" panose="03070502060502030205" pitchFamily="66" charset="0"/>
              </a:rPr>
              <a:t> grad se </a:t>
            </a:r>
            <a:r>
              <a:rPr lang="en-GB" dirty="0" err="1">
                <a:latin typeface="Papyrus" panose="03070502060502030205" pitchFamily="66" charset="0"/>
              </a:rPr>
              <a:t>čini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poput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velje</a:t>
            </a:r>
            <a:r>
              <a:rPr lang="en-GB" dirty="0">
                <a:latin typeface="Papyrus" panose="03070502060502030205" pitchFamily="66" charset="0"/>
              </a:rPr>
              <a:t> rake,</a:t>
            </a:r>
          </a:p>
          <a:p>
            <a:pPr marL="0" indent="0">
              <a:buNone/>
            </a:pPr>
            <a:r>
              <a:rPr lang="en-GB" dirty="0" err="1">
                <a:latin typeface="Papyrus" panose="03070502060502030205" pitchFamily="66" charset="0"/>
              </a:rPr>
              <a:t>Nad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kojom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sijevak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slavne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dršće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krune</a:t>
            </a:r>
            <a:r>
              <a:rPr lang="en-GB" dirty="0">
                <a:latin typeface="Papyrus" panose="03070502060502030205" pitchFamily="66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A </a:t>
            </a:r>
            <a:r>
              <a:rPr lang="en-GB" dirty="0" err="1">
                <a:latin typeface="Papyrus" panose="03070502060502030205" pitchFamily="66" charset="0"/>
              </a:rPr>
              <a:t>ja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na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drevnom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nijemo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stojim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Griču</a:t>
            </a:r>
            <a:endParaRPr lang="en-GB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I </a:t>
            </a:r>
            <a:r>
              <a:rPr lang="en-GB" dirty="0" err="1">
                <a:latin typeface="Papyrus" panose="03070502060502030205" pitchFamily="66" charset="0"/>
              </a:rPr>
              <a:t>tomim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tešku</a:t>
            </a:r>
            <a:r>
              <a:rPr lang="en-GB" dirty="0">
                <a:latin typeface="Papyrus" panose="03070502060502030205" pitchFamily="66" charset="0"/>
              </a:rPr>
              <a:t> s </a:t>
            </a:r>
            <a:r>
              <a:rPr lang="en-GB" dirty="0" err="1">
                <a:latin typeface="Papyrus" panose="03070502060502030205" pitchFamily="66" charset="0"/>
              </a:rPr>
              <a:t>uspomena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sjetu</a:t>
            </a:r>
            <a:r>
              <a:rPr lang="en-GB" dirty="0">
                <a:latin typeface="Papyrus" panose="03070502060502030205" pitchFamily="66" charset="0"/>
              </a:rPr>
              <a:t> –</a:t>
            </a:r>
          </a:p>
          <a:p>
            <a:pPr marL="0" indent="0">
              <a:buNone/>
            </a:pPr>
            <a:r>
              <a:rPr lang="en-GB" dirty="0">
                <a:latin typeface="Papyrus" panose="03070502060502030205" pitchFamily="66" charset="0"/>
              </a:rPr>
              <a:t>A </a:t>
            </a:r>
            <a:r>
              <a:rPr lang="en-GB" dirty="0" err="1">
                <a:latin typeface="Papyrus" panose="03070502060502030205" pitchFamily="66" charset="0"/>
              </a:rPr>
              <a:t>usne</a:t>
            </a:r>
            <a:r>
              <a:rPr lang="en-GB" dirty="0">
                <a:latin typeface="Papyrus" panose="03070502060502030205" pitchFamily="66" charset="0"/>
              </a:rPr>
              <a:t> mi se u </a:t>
            </a:r>
            <a:r>
              <a:rPr lang="en-GB" dirty="0" err="1">
                <a:latin typeface="Papyrus" panose="03070502060502030205" pitchFamily="66" charset="0"/>
              </a:rPr>
              <a:t>molitvi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miču</a:t>
            </a:r>
            <a:r>
              <a:rPr lang="en-GB" dirty="0">
                <a:latin typeface="Papyrus" panose="03070502060502030205" pitchFamily="66" charset="0"/>
              </a:rPr>
              <a:t>:</a:t>
            </a:r>
          </a:p>
          <a:p>
            <a:pPr marL="0" indent="0">
              <a:buNone/>
            </a:pPr>
            <a:r>
              <a:rPr lang="en-GB" dirty="0" err="1">
                <a:latin typeface="Papyrus" panose="03070502060502030205" pitchFamily="66" charset="0"/>
              </a:rPr>
              <a:t>Za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mučeničkog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doma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grudu</a:t>
            </a:r>
            <a:r>
              <a:rPr lang="en-GB" dirty="0">
                <a:latin typeface="Papyrus" panose="03070502060502030205" pitchFamily="66" charset="0"/>
              </a:rPr>
              <a:t> </a:t>
            </a:r>
            <a:r>
              <a:rPr lang="en-GB" dirty="0" err="1">
                <a:latin typeface="Papyrus" panose="03070502060502030205" pitchFamily="66" charset="0"/>
              </a:rPr>
              <a:t>svetu</a:t>
            </a:r>
            <a:r>
              <a:rPr lang="en-GB" dirty="0">
                <a:latin typeface="Papyrus" panose="03070502060502030205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4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Papyrus" panose="03070502060502030205" pitchFamily="66" charset="0"/>
              </a:rPr>
              <a:t>Hugo Badalić</a:t>
            </a:r>
            <a:endParaRPr lang="en-US" sz="2400" dirty="0">
              <a:latin typeface="Papyrus" panose="03070502060502030205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i="1" dirty="0" smtClean="0">
                <a:latin typeface="Papyrus" panose="03070502060502030205" pitchFamily="66" charset="0"/>
              </a:rPr>
              <a:t>Nikola </a:t>
            </a:r>
            <a:r>
              <a:rPr lang="hr-HR" sz="2000" i="1" dirty="0">
                <a:latin typeface="Papyrus" panose="03070502060502030205" pitchFamily="66" charset="0"/>
              </a:rPr>
              <a:t>Šubić Zrinjski </a:t>
            </a:r>
            <a:r>
              <a:rPr lang="hr-HR" sz="2000" dirty="0">
                <a:latin typeface="Papyrus" panose="03070502060502030205" pitchFamily="66" charset="0"/>
              </a:rPr>
              <a:t>(glazbena tragedija u 3 čina; glazba Ivana pl. Zajca). Zagreb </a:t>
            </a:r>
            <a:r>
              <a:rPr lang="hr-HR" sz="2000" dirty="0" smtClean="0">
                <a:latin typeface="Papyrus" panose="03070502060502030205" pitchFamily="66" charset="0"/>
              </a:rPr>
              <a:t>1876.</a:t>
            </a:r>
          </a:p>
          <a:p>
            <a:pPr marL="0" indent="0">
              <a:buNone/>
            </a:pPr>
            <a:endParaRPr lang="hr-HR" sz="2000" dirty="0" smtClean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hr-HR" sz="2000" i="1" dirty="0" smtClean="0">
                <a:latin typeface="Papyrus" panose="03070502060502030205" pitchFamily="66" charset="0"/>
              </a:rPr>
              <a:t>Zlatno </a:t>
            </a:r>
            <a:r>
              <a:rPr lang="hr-HR" sz="2000" i="1" dirty="0">
                <a:latin typeface="Papyrus" panose="03070502060502030205" pitchFamily="66" charset="0"/>
              </a:rPr>
              <a:t>doba. </a:t>
            </a:r>
            <a:r>
              <a:rPr lang="hr-HR" sz="2000" dirty="0">
                <a:latin typeface="Papyrus" panose="03070502060502030205" pitchFamily="66" charset="0"/>
              </a:rPr>
              <a:t>Beč—</a:t>
            </a:r>
            <a:r>
              <a:rPr lang="hr-HR" sz="2000" dirty="0" err="1">
                <a:latin typeface="Papyrus" panose="03070502060502030205" pitchFamily="66" charset="0"/>
              </a:rPr>
              <a:t>Leipzig</a:t>
            </a:r>
            <a:r>
              <a:rPr lang="hr-HR" sz="2000" dirty="0">
                <a:latin typeface="Papyrus" panose="03070502060502030205" pitchFamily="66" charset="0"/>
              </a:rPr>
              <a:t> </a:t>
            </a:r>
            <a:r>
              <a:rPr lang="hr-HR" sz="2000" dirty="0" smtClean="0">
                <a:latin typeface="Papyrus" panose="03070502060502030205" pitchFamily="66" charset="0"/>
              </a:rPr>
              <a:t>1889.</a:t>
            </a:r>
          </a:p>
          <a:p>
            <a:pPr marL="0" indent="0">
              <a:buNone/>
            </a:pPr>
            <a:endParaRPr lang="hr-HR" sz="2000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hr-HR" sz="2000" i="1" dirty="0" smtClean="0">
                <a:latin typeface="Papyrus" panose="03070502060502030205" pitchFamily="66" charset="0"/>
              </a:rPr>
              <a:t>Izabrane </a:t>
            </a:r>
            <a:r>
              <a:rPr lang="hr-HR" sz="2000" i="1" dirty="0">
                <a:latin typeface="Papyrus" panose="03070502060502030205" pitchFamily="66" charset="0"/>
              </a:rPr>
              <a:t>pjesme. </a:t>
            </a:r>
            <a:r>
              <a:rPr lang="hr-HR" sz="2000" dirty="0">
                <a:latin typeface="Papyrus" panose="03070502060502030205" pitchFamily="66" charset="0"/>
              </a:rPr>
              <a:t>Zagreb 1896</a:t>
            </a:r>
            <a:r>
              <a:rPr lang="hr-HR" sz="2000" dirty="0" smtClean="0">
                <a:latin typeface="Papyrus" panose="03070502060502030205" pitchFamily="66" charset="0"/>
              </a:rPr>
              <a:t>.</a:t>
            </a:r>
          </a:p>
          <a:p>
            <a:pPr marL="0" indent="0">
              <a:buNone/>
            </a:pPr>
            <a:endParaRPr lang="hr-HR" sz="2000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hr-HR" sz="2000" dirty="0" smtClean="0">
                <a:latin typeface="Papyrus" panose="03070502060502030205" pitchFamily="66" charset="0"/>
              </a:rPr>
              <a:t> </a:t>
            </a:r>
            <a:r>
              <a:rPr lang="hr-HR" sz="2000" i="1" dirty="0" err="1">
                <a:latin typeface="Papyrus" panose="03070502060502030205" pitchFamily="66" charset="0"/>
              </a:rPr>
              <a:t>Velečastnomu</a:t>
            </a:r>
            <a:r>
              <a:rPr lang="hr-HR" sz="2000" i="1" dirty="0">
                <a:latin typeface="Papyrus" panose="03070502060502030205" pitchFamily="66" charset="0"/>
              </a:rPr>
              <a:t> gospodinu </a:t>
            </a:r>
            <a:r>
              <a:rPr lang="hr-HR" sz="2000" i="1" dirty="0" err="1">
                <a:latin typeface="Papyrus" panose="03070502060502030205" pitchFamily="66" charset="0"/>
              </a:rPr>
              <a:t>otcu</a:t>
            </a:r>
            <a:r>
              <a:rPr lang="hr-HR" sz="2000" i="1" dirty="0">
                <a:latin typeface="Papyrus" panose="03070502060502030205" pitchFamily="66" charset="0"/>
              </a:rPr>
              <a:t> Nikoli </a:t>
            </a:r>
            <a:r>
              <a:rPr lang="hr-HR" sz="2000" i="1" dirty="0" err="1">
                <a:latin typeface="Papyrus" panose="03070502060502030205" pitchFamily="66" charset="0"/>
              </a:rPr>
              <a:t>Kraljeku</a:t>
            </a:r>
            <a:r>
              <a:rPr lang="hr-HR" sz="2000" i="1" dirty="0">
                <a:latin typeface="Papyrus" panose="03070502060502030205" pitchFamily="66" charset="0"/>
              </a:rPr>
              <a:t> prigodom proslave njegove 50-god. </a:t>
            </a:r>
            <a:r>
              <a:rPr lang="hr-HR" sz="2000" i="1" dirty="0" err="1">
                <a:latin typeface="Papyrus" panose="03070502060502030205" pitchFamily="66" charset="0"/>
              </a:rPr>
              <a:t>misničtva</a:t>
            </a:r>
            <a:r>
              <a:rPr lang="hr-HR" sz="2000" dirty="0">
                <a:latin typeface="Papyrus" panose="03070502060502030205" pitchFamily="66" charset="0"/>
              </a:rPr>
              <a:t>. Zagreb (1899).</a:t>
            </a:r>
            <a:endParaRPr lang="hr-HR" sz="2000" dirty="0" smtClean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Papyrus" panose="03070502060502030205" pitchFamily="66" charset="0"/>
              </a:rPr>
              <a:t>Jovan Hranilović</a:t>
            </a:r>
            <a:endParaRPr lang="en-US" sz="2400" dirty="0">
              <a:latin typeface="Papyrus" panose="03070502060502030205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000" dirty="0" smtClean="0">
                <a:latin typeface="Papyrus" panose="03070502060502030205" pitchFamily="66" charset="0"/>
              </a:rPr>
              <a:t>pobornik </a:t>
            </a:r>
            <a:r>
              <a:rPr lang="hr-HR" sz="2000" dirty="0" err="1" smtClean="0">
                <a:latin typeface="Papyrus" panose="03070502060502030205" pitchFamily="66" charset="0"/>
              </a:rPr>
              <a:t>Pasarićeve</a:t>
            </a:r>
            <a:r>
              <a:rPr lang="hr-HR" sz="2000" dirty="0" smtClean="0">
                <a:latin typeface="Papyrus" panose="03070502060502030205" pitchFamily="66" charset="0"/>
              </a:rPr>
              <a:t> teze o „zdravom realizmu”</a:t>
            </a:r>
          </a:p>
          <a:p>
            <a:pPr>
              <a:buFontTx/>
              <a:buChar char="-"/>
            </a:pPr>
            <a:r>
              <a:rPr lang="hr-HR" sz="2000" dirty="0">
                <a:latin typeface="Papyrus" panose="03070502060502030205" pitchFamily="66" charset="0"/>
              </a:rPr>
              <a:t>e</a:t>
            </a:r>
            <a:r>
              <a:rPr lang="hr-HR" sz="2000" dirty="0" smtClean="0">
                <a:latin typeface="Papyrus" panose="03070502060502030205" pitchFamily="66" charset="0"/>
              </a:rPr>
              <a:t>tičnost i tendencioznost u književnosti kao načela literarnoga pisanja</a:t>
            </a:r>
          </a:p>
          <a:p>
            <a:pPr>
              <a:buFontTx/>
              <a:buChar char="-"/>
            </a:pPr>
            <a:endParaRPr lang="hr-HR" sz="2000" dirty="0" smtClean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hr-HR" sz="2000" dirty="0" smtClean="0">
                <a:latin typeface="Papyrus" panose="03070502060502030205" pitchFamily="66" charset="0"/>
              </a:rPr>
              <a:t>Izabrana djela: </a:t>
            </a:r>
          </a:p>
          <a:p>
            <a:pPr marL="0" indent="0">
              <a:buNone/>
            </a:pPr>
            <a:endParaRPr lang="hr-HR" sz="2000" dirty="0" smtClean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hr-HR" sz="2000" dirty="0">
                <a:latin typeface="Papyrus" panose="03070502060502030205" pitchFamily="66" charset="0"/>
              </a:rPr>
              <a:t> </a:t>
            </a:r>
            <a:r>
              <a:rPr lang="hr-HR" sz="2000" i="1" dirty="0">
                <a:latin typeface="Papyrus" panose="03070502060502030205" pitchFamily="66" charset="0"/>
              </a:rPr>
              <a:t>Žumberačke elegije</a:t>
            </a:r>
            <a:r>
              <a:rPr lang="hr-HR" sz="2000" dirty="0">
                <a:latin typeface="Papyrus" panose="03070502060502030205" pitchFamily="66" charset="0"/>
              </a:rPr>
              <a:t>. Križevac 1886</a:t>
            </a:r>
            <a:r>
              <a:rPr lang="hr-HR" sz="2000" dirty="0" smtClean="0">
                <a:latin typeface="Papyrus" panose="03070502060502030205" pitchFamily="66" charset="0"/>
              </a:rPr>
              <a:t>.</a:t>
            </a:r>
          </a:p>
          <a:p>
            <a:pPr marL="0" indent="0">
              <a:buNone/>
            </a:pPr>
            <a:r>
              <a:rPr lang="hr-HR" sz="2000" dirty="0" smtClean="0">
                <a:latin typeface="Papyrus" panose="03070502060502030205" pitchFamily="66" charset="0"/>
              </a:rPr>
              <a:t> </a:t>
            </a:r>
            <a:r>
              <a:rPr lang="hr-HR" sz="2000" i="1" dirty="0">
                <a:latin typeface="Papyrus" panose="03070502060502030205" pitchFamily="66" charset="0"/>
              </a:rPr>
              <a:t>Pjesme </a:t>
            </a:r>
            <a:r>
              <a:rPr lang="hr-HR" sz="2000" i="1" dirty="0" err="1">
                <a:latin typeface="Papyrus" panose="03070502060502030205" pitchFamily="66" charset="0"/>
              </a:rPr>
              <a:t>svakidanke</a:t>
            </a:r>
            <a:r>
              <a:rPr lang="hr-HR" sz="2000" i="1" dirty="0">
                <a:latin typeface="Papyrus" panose="03070502060502030205" pitchFamily="66" charset="0"/>
              </a:rPr>
              <a:t>. </a:t>
            </a:r>
            <a:r>
              <a:rPr lang="hr-HR" sz="2000" dirty="0">
                <a:latin typeface="Papyrus" panose="03070502060502030205" pitchFamily="66" charset="0"/>
              </a:rPr>
              <a:t>Križevac 1890. </a:t>
            </a:r>
            <a:endParaRPr lang="hr-HR" sz="2000" dirty="0" smtClean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hr-HR" sz="2000" dirty="0" smtClean="0">
                <a:latin typeface="Papyrus" panose="03070502060502030205" pitchFamily="66" charset="0"/>
              </a:rPr>
              <a:t> </a:t>
            </a:r>
            <a:r>
              <a:rPr lang="hr-HR" sz="2000" i="1" dirty="0">
                <a:latin typeface="Papyrus" panose="03070502060502030205" pitchFamily="66" charset="0"/>
              </a:rPr>
              <a:t>Izabrane pjesme. </a:t>
            </a:r>
            <a:r>
              <a:rPr lang="hr-HR" sz="2000" dirty="0">
                <a:latin typeface="Papyrus" panose="03070502060502030205" pitchFamily="66" charset="0"/>
              </a:rPr>
              <a:t>Zagreb 1893. </a:t>
            </a:r>
            <a:endParaRPr lang="hr-HR" sz="2000" dirty="0" smtClean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Papyrus" panose="03070502060502030205" pitchFamily="66" charset="0"/>
              </a:rPr>
              <a:t>August Harambašić</a:t>
            </a:r>
            <a:endParaRPr lang="en-GB" dirty="0">
              <a:latin typeface="Papyrus" panose="03070502060502030205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hr-HR" dirty="0" smtClean="0">
                <a:latin typeface="Papyrus" panose="03070502060502030205" pitchFamily="66" charset="0"/>
              </a:rPr>
              <a:t>status nacionalnoga pjesničkoga barda</a:t>
            </a:r>
          </a:p>
          <a:p>
            <a:pPr>
              <a:buFontTx/>
              <a:buChar char="-"/>
            </a:pPr>
            <a:r>
              <a:rPr lang="hr-HR" dirty="0">
                <a:latin typeface="Papyrus" panose="03070502060502030205" pitchFamily="66" charset="0"/>
              </a:rPr>
              <a:t>r</a:t>
            </a:r>
            <a:r>
              <a:rPr lang="hr-HR" dirty="0" smtClean="0">
                <a:latin typeface="Papyrus" panose="03070502060502030205" pitchFamily="66" charset="0"/>
              </a:rPr>
              <a:t>odoljubna lirika uglavnom konvencionalna karaktera; ljubavna lirika</a:t>
            </a:r>
          </a:p>
          <a:p>
            <a:pPr>
              <a:buFontTx/>
              <a:buChar char="-"/>
            </a:pPr>
            <a:endParaRPr lang="hr-HR" dirty="0" smtClean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hr-HR" dirty="0" smtClean="0">
                <a:latin typeface="Papyrus" panose="03070502060502030205" pitchFamily="66" charset="0"/>
              </a:rPr>
              <a:t>Izabrana djela: </a:t>
            </a:r>
          </a:p>
          <a:p>
            <a:pPr marL="0" indent="0">
              <a:buNone/>
            </a:pPr>
            <a:endParaRPr lang="hr-HR" dirty="0">
              <a:latin typeface="Papyrus" panose="03070502060502030205" pitchFamily="66" charset="0"/>
            </a:endParaRPr>
          </a:p>
          <a:p>
            <a:pPr>
              <a:buFontTx/>
              <a:buChar char="-"/>
            </a:pPr>
            <a:r>
              <a:rPr lang="hr-HR" dirty="0">
                <a:latin typeface="Papyrus" panose="03070502060502030205" pitchFamily="66" charset="0"/>
              </a:rPr>
              <a:t>Ružmarinke (1882</a:t>
            </a:r>
            <a:r>
              <a:rPr lang="hr-HR" dirty="0" smtClean="0">
                <a:latin typeface="Papyrus" panose="03070502060502030205" pitchFamily="66" charset="0"/>
              </a:rPr>
              <a:t>),</a:t>
            </a:r>
          </a:p>
          <a:p>
            <a:pPr>
              <a:buFontTx/>
              <a:buChar char="-"/>
            </a:pPr>
            <a:r>
              <a:rPr lang="hr-HR" dirty="0" smtClean="0">
                <a:latin typeface="Papyrus" panose="03070502060502030205" pitchFamily="66" charset="0"/>
              </a:rPr>
              <a:t> </a:t>
            </a:r>
            <a:r>
              <a:rPr lang="hr-HR" dirty="0">
                <a:latin typeface="Papyrus" panose="03070502060502030205" pitchFamily="66" charset="0"/>
              </a:rPr>
              <a:t>Slobodarke (1883), </a:t>
            </a:r>
            <a:endParaRPr lang="hr-HR" dirty="0" smtClean="0">
              <a:latin typeface="Papyrus" panose="03070502060502030205" pitchFamily="66" charset="0"/>
            </a:endParaRPr>
          </a:p>
          <a:p>
            <a:pPr>
              <a:buFontTx/>
              <a:buChar char="-"/>
            </a:pPr>
            <a:r>
              <a:rPr lang="hr-HR" dirty="0" smtClean="0">
                <a:latin typeface="Papyrus" panose="03070502060502030205" pitchFamily="66" charset="0"/>
              </a:rPr>
              <a:t>Sitne </a:t>
            </a:r>
            <a:r>
              <a:rPr lang="hr-HR" dirty="0">
                <a:latin typeface="Papyrus" panose="03070502060502030205" pitchFamily="66" charset="0"/>
              </a:rPr>
              <a:t>pjesme (1884</a:t>
            </a:r>
            <a:r>
              <a:rPr lang="hr-HR" dirty="0" smtClean="0">
                <a:latin typeface="Papyrus" panose="03070502060502030205" pitchFamily="66" charset="0"/>
              </a:rPr>
              <a:t>),</a:t>
            </a:r>
          </a:p>
          <a:p>
            <a:pPr>
              <a:buFontTx/>
              <a:buChar char="-"/>
            </a:pPr>
            <a:r>
              <a:rPr lang="hr-HR" dirty="0" smtClean="0">
                <a:latin typeface="Papyrus" panose="03070502060502030205" pitchFamily="66" charset="0"/>
              </a:rPr>
              <a:t> </a:t>
            </a:r>
            <a:r>
              <a:rPr lang="hr-HR" dirty="0">
                <a:latin typeface="Papyrus" panose="03070502060502030205" pitchFamily="66" charset="0"/>
              </a:rPr>
              <a:t>Izabrane pjesme (1895), </a:t>
            </a:r>
            <a:endParaRPr lang="hr-HR" dirty="0" smtClean="0">
              <a:latin typeface="Papyrus" panose="03070502060502030205" pitchFamily="66" charset="0"/>
            </a:endParaRPr>
          </a:p>
          <a:p>
            <a:pPr>
              <a:buFontTx/>
              <a:buChar char="-"/>
            </a:pPr>
            <a:r>
              <a:rPr lang="hr-HR" dirty="0" smtClean="0">
                <a:latin typeface="Papyrus" panose="03070502060502030205" pitchFamily="66" charset="0"/>
              </a:rPr>
              <a:t>Tugomilke </a:t>
            </a:r>
            <a:r>
              <a:rPr lang="hr-HR" dirty="0">
                <a:latin typeface="Papyrus" panose="03070502060502030205" pitchFamily="66" charset="0"/>
              </a:rPr>
              <a:t>(1887), </a:t>
            </a:r>
            <a:endParaRPr lang="hr-HR" dirty="0" smtClean="0">
              <a:latin typeface="Papyrus" panose="03070502060502030205" pitchFamily="66" charset="0"/>
            </a:endParaRPr>
          </a:p>
          <a:p>
            <a:pPr>
              <a:buFontTx/>
              <a:buChar char="-"/>
            </a:pPr>
            <a:r>
              <a:rPr lang="hr-HR" dirty="0" smtClean="0">
                <a:latin typeface="Papyrus" panose="03070502060502030205" pitchFamily="66" charset="0"/>
              </a:rPr>
              <a:t>Nevenke </a:t>
            </a:r>
            <a:r>
              <a:rPr lang="hr-HR" dirty="0">
                <a:latin typeface="Papyrus" panose="03070502060502030205" pitchFamily="66" charset="0"/>
              </a:rPr>
              <a:t>(1892), </a:t>
            </a:r>
            <a:endParaRPr lang="hr-HR" dirty="0" smtClean="0">
              <a:latin typeface="Papyrus" panose="03070502060502030205" pitchFamily="66" charset="0"/>
            </a:endParaRPr>
          </a:p>
          <a:p>
            <a:pPr>
              <a:buFontTx/>
              <a:buChar char="-"/>
            </a:pPr>
            <a:r>
              <a:rPr lang="hr-HR" dirty="0" smtClean="0">
                <a:latin typeface="Papyrus" panose="03070502060502030205" pitchFamily="66" charset="0"/>
              </a:rPr>
              <a:t>Rob (</a:t>
            </a:r>
            <a:r>
              <a:rPr lang="hr-HR" dirty="0">
                <a:latin typeface="Papyrus" panose="03070502060502030205" pitchFamily="66" charset="0"/>
              </a:rPr>
              <a:t>1888</a:t>
            </a:r>
            <a:r>
              <a:rPr lang="hr-HR" dirty="0" smtClean="0">
                <a:latin typeface="Papyrus" panose="03070502060502030205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31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Papyrus" panose="03070502060502030205" pitchFamily="66" charset="0"/>
              </a:rPr>
              <a:t>Silvije </a:t>
            </a:r>
            <a:r>
              <a:rPr lang="hr-HR" sz="2400" dirty="0" err="1" smtClean="0">
                <a:latin typeface="Papyrus" panose="03070502060502030205" pitchFamily="66" charset="0"/>
              </a:rPr>
              <a:t>Strahimir</a:t>
            </a:r>
            <a:r>
              <a:rPr lang="hr-HR" sz="2400" dirty="0" smtClean="0">
                <a:latin typeface="Papyrus" panose="03070502060502030205" pitchFamily="66" charset="0"/>
              </a:rPr>
              <a:t> Kranjčević</a:t>
            </a:r>
            <a:endParaRPr lang="en-US" sz="2400" dirty="0">
              <a:latin typeface="Papyrus" panose="03070502060502030205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>
                <a:latin typeface="Papyrus" panose="03070502060502030205" pitchFamily="66" charset="0"/>
              </a:rPr>
              <a:t>Zavjet, Hrvatska vila 1883.</a:t>
            </a:r>
          </a:p>
          <a:p>
            <a:pPr marL="0" indent="0">
              <a:buNone/>
            </a:pPr>
            <a:r>
              <a:rPr lang="hr-HR" sz="2000" dirty="0" err="1" smtClean="0">
                <a:latin typeface="Papyrus" panose="03070502060502030205" pitchFamily="66" charset="0"/>
              </a:rPr>
              <a:t>Bugarkinje</a:t>
            </a:r>
            <a:r>
              <a:rPr lang="hr-HR" sz="2000" dirty="0" smtClean="0">
                <a:latin typeface="Papyrus" panose="03070502060502030205" pitchFamily="66" charset="0"/>
              </a:rPr>
              <a:t> 1885</a:t>
            </a:r>
          </a:p>
          <a:p>
            <a:pPr marL="0" indent="0">
              <a:buNone/>
            </a:pPr>
            <a:r>
              <a:rPr lang="hr-HR" sz="2000" dirty="0" smtClean="0">
                <a:latin typeface="Papyrus" panose="03070502060502030205" pitchFamily="66" charset="0"/>
              </a:rPr>
              <a:t>Izabrane pjesme 1989.</a:t>
            </a:r>
          </a:p>
          <a:p>
            <a:pPr marL="0" indent="0">
              <a:buNone/>
            </a:pPr>
            <a:r>
              <a:rPr lang="hr-HR" sz="2000" dirty="0" err="1" smtClean="0">
                <a:latin typeface="Papyrus" panose="03070502060502030205" pitchFamily="66" charset="0"/>
              </a:rPr>
              <a:t>Trazji</a:t>
            </a:r>
            <a:r>
              <a:rPr lang="hr-HR" sz="2000" dirty="0" smtClean="0">
                <a:latin typeface="Papyrus" panose="03070502060502030205" pitchFamily="66" charset="0"/>
              </a:rPr>
              <a:t> 1902</a:t>
            </a:r>
          </a:p>
          <a:p>
            <a:pPr marL="0" indent="0">
              <a:buNone/>
            </a:pPr>
            <a:r>
              <a:rPr lang="hr-HR" sz="2000" dirty="0" smtClean="0">
                <a:latin typeface="Papyrus" panose="03070502060502030205" pitchFamily="66" charset="0"/>
              </a:rPr>
              <a:t>Pjesme 1908.</a:t>
            </a:r>
          </a:p>
          <a:p>
            <a:pPr marL="0" indent="0">
              <a:buNone/>
            </a:pPr>
            <a:endParaRPr lang="hr-HR" sz="2000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hr-HR" sz="2000" i="1" dirty="0" smtClean="0">
                <a:latin typeface="Papyrus" panose="03070502060502030205" pitchFamily="66" charset="0"/>
              </a:rPr>
              <a:t>                        poeta-</a:t>
            </a:r>
            <a:r>
              <a:rPr lang="hr-HR" sz="2000" i="1" dirty="0" err="1" smtClean="0">
                <a:latin typeface="Papyrus" panose="03070502060502030205" pitchFamily="66" charset="0"/>
              </a:rPr>
              <a:t>vates</a:t>
            </a:r>
            <a:r>
              <a:rPr lang="hr-HR" sz="2000" i="1" dirty="0" smtClean="0">
                <a:latin typeface="Papyrus" panose="03070502060502030205" pitchFamily="66" charset="0"/>
              </a:rPr>
              <a:t>, pjesnik-prorok </a:t>
            </a:r>
          </a:p>
        </p:txBody>
      </p:sp>
    </p:spTree>
    <p:extLst>
      <p:ext uri="{BB962C8B-B14F-4D97-AF65-F5344CB8AC3E}">
        <p14:creationId xmlns:p14="http://schemas.microsoft.com/office/powerpoint/2010/main" val="28521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Eli! Eli! Lama </a:t>
            </a:r>
            <a:r>
              <a:rPr lang="en-GB" dirty="0" err="1"/>
              <a:t>azavtani</a:t>
            </a:r>
            <a:r>
              <a:rPr lang="en-GB" dirty="0"/>
              <a:t>?!</a:t>
            </a:r>
            <a:endParaRPr lang="en-GB" dirty="0"/>
          </a:p>
        </p:txBody>
      </p:sp>
      <p:pic>
        <p:nvPicPr>
          <p:cNvPr id="4" name="eli_eli_lama_azavtani-silvije_strahimir_kranjcevic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1510" y="1044700"/>
            <a:ext cx="609600" cy="1220420"/>
          </a:xfrm>
        </p:spPr>
      </p:pic>
      <p:sp>
        <p:nvSpPr>
          <p:cNvPr id="6" name="Pravokutnik 5"/>
          <p:cNvSpPr/>
          <p:nvPr/>
        </p:nvSpPr>
        <p:spPr>
          <a:xfrm>
            <a:off x="2281425" y="1197405"/>
            <a:ext cx="4886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Na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Golgoti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je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umro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- a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za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kog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je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izda'no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?</a:t>
            </a:r>
            <a:b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Je l'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pala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žrtva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ova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il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kasno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ili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rano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?</a:t>
            </a:r>
          </a:p>
          <a:p>
            <a:pPr algn="just"/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Na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Golgoti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je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umro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svijet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za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to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znade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</a:t>
            </a:r>
            <a:b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Al od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te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žrtve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davne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još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ploda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ne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imade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.</a:t>
            </a:r>
          </a:p>
          <a:p>
            <a:pPr algn="just"/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A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krv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je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tekla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mnoga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srce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tu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je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stalo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</a:t>
            </a:r>
            <a:b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Što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nikad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nije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više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onako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zakucalo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...</a:t>
            </a:r>
          </a:p>
          <a:p>
            <a:pPr algn="just"/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I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vjekovi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su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prošli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daleki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strašni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crni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</a:t>
            </a:r>
            <a:b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Osušila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se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krvca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suha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još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se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skrvrni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.</a:t>
            </a:r>
          </a:p>
          <a:p>
            <a:pPr algn="just"/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Prošetala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se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povijest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u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sramotničkoj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halji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</a:t>
            </a:r>
            <a:b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I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što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smo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nebu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bliži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sve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od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neba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smo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-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dalji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!</a:t>
            </a:r>
          </a:p>
          <a:p>
            <a:pPr algn="just"/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Na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Golgoti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je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staro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prelomilo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se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drvo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,</a:t>
            </a:r>
            <a:b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</a:b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Pokradoše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mu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čavle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-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to je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bilo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Papyrus" panose="03070502060502030205" pitchFamily="66" charset="0"/>
              </a:rPr>
              <a:t>prvo</a:t>
            </a:r>
            <a:r>
              <a:rPr lang="en-GB" dirty="0">
                <a:solidFill>
                  <a:schemeClr val="bg1"/>
                </a:solidFill>
                <a:latin typeface="Papyrus" panose="03070502060502030205" pitchFamily="66" charset="0"/>
              </a:rPr>
              <a:t>!</a:t>
            </a:r>
            <a:endParaRPr lang="en-GB" b="0" i="0" dirty="0">
              <a:solidFill>
                <a:schemeClr val="bg1"/>
              </a:solidFill>
              <a:effectLst/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Prikaz na zaslonu (16:9)</PresentationFormat>
  <Paragraphs>130</Paragraphs>
  <Slides>14</Slides>
  <Notes>1</Notes>
  <HiddenSlides>0</HiddenSlides>
  <MMClips>2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Palatino</vt:lpstr>
      <vt:lpstr>Papyrus</vt:lpstr>
      <vt:lpstr>Office Theme</vt:lpstr>
      <vt:lpstr>Poezija u doba realizma</vt:lpstr>
      <vt:lpstr>Poezija: temeljne odrednice </vt:lpstr>
      <vt:lpstr>Važnije pjesničke figure</vt:lpstr>
      <vt:lpstr>PowerPoint prezentacija</vt:lpstr>
      <vt:lpstr>Hugo Badalić</vt:lpstr>
      <vt:lpstr>Jovan Hranilović</vt:lpstr>
      <vt:lpstr>August Harambašić</vt:lpstr>
      <vt:lpstr>Silvije Strahimir Kranjčević</vt:lpstr>
      <vt:lpstr>Eli! Eli! Lama azavtani?!</vt:lpstr>
      <vt:lpstr>PowerPoint prezentacija</vt:lpstr>
      <vt:lpstr>PowerPoint prezentacija</vt:lpstr>
      <vt:lpstr>Ja mišljah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2017-07-31T13:49:53Z</dcterms:created>
  <dcterms:modified xsi:type="dcterms:W3CDTF">2018-06-05T10:11:32Z</dcterms:modified>
</cp:coreProperties>
</file>