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6" r:id="rId3"/>
    <p:sldId id="265" r:id="rId4"/>
    <p:sldId id="269" r:id="rId5"/>
    <p:sldId id="277" r:id="rId6"/>
    <p:sldId id="259" r:id="rId7"/>
    <p:sldId id="270" r:id="rId8"/>
    <p:sldId id="278" r:id="rId9"/>
    <p:sldId id="271" r:id="rId10"/>
    <p:sldId id="272" r:id="rId11"/>
    <p:sldId id="279" r:id="rId12"/>
    <p:sldId id="280" r:id="rId13"/>
    <p:sldId id="281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7775C-57D5-4084-8A39-8756384FDCB7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CB624-5083-4FBC-B927-9376C362D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81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2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7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8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0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7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1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8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9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8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E5A84-CED1-4170-99CF-2422569CD6F1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7DB71-C7CC-4813-B01B-A66F9DDF8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14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744582" y="-927463"/>
            <a:ext cx="11412582" cy="60481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                                  </a:t>
            </a:r>
            <a:r>
              <a:rPr lang="hr-HR" sz="40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Od učiteljice do zavodnice: </a:t>
            </a:r>
            <a:br>
              <a:rPr lang="hr-HR" sz="40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</a:br>
            <a:r>
              <a:rPr lang="hr-HR" sz="40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                   o ženskim likovima hrvatskih romana 19. stoljeća</a:t>
            </a:r>
            <a:br>
              <a:rPr lang="hr-HR" sz="40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</a:br>
            <a:endParaRPr lang="en-GB" sz="4000" i="1" dirty="0">
              <a:solidFill>
                <a:schemeClr val="accent3">
                  <a:lumMod val="40000"/>
                  <a:lumOff val="60000"/>
                </a:schemeClr>
              </a:solidFill>
              <a:latin typeface="Garamond" panose="02020404030301010803" pitchFamily="18" charset="0"/>
              <a:ea typeface="MS Gothic" panose="020B0609070205080204" pitchFamily="49" charset="-128"/>
              <a:cs typeface="Courier New" panose="02070309020205020404" pitchFamily="49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flipV="1">
            <a:off x="3255313" y="2243056"/>
            <a:ext cx="9144000" cy="196384"/>
          </a:xfrm>
        </p:spPr>
        <p:txBody>
          <a:bodyPr>
            <a:normAutofit fontScale="32500" lnSpcReduction="20000"/>
          </a:bodyPr>
          <a:lstStyle/>
          <a:p>
            <a:endParaRPr lang="en-GB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533" y="58475"/>
            <a:ext cx="2744236" cy="24394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02" y="116951"/>
            <a:ext cx="2479542" cy="2322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478" y="161272"/>
            <a:ext cx="2492785" cy="243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4" y="116951"/>
            <a:ext cx="2988963" cy="2412000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reflection endPos="0" dist="50800" dir="5400000" sy="-100000" algn="bl" rotWithShape="0"/>
            <a:softEdge rad="1524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62" y="5609959"/>
            <a:ext cx="459678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5760" y="365125"/>
            <a:ext cx="10988041" cy="452038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Šenoina Branka </a:t>
            </a:r>
            <a:br>
              <a:rPr lang="hr-HR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br>
              <a:rPr lang="hr-HR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hr-HR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</a:t>
            </a:r>
            <a: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učiteljica</a:t>
            </a:r>
            <a:b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b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   idealistkinja</a:t>
            </a:r>
            <a:b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b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</a:br>
            <a:r>
              <a:rPr lang="hr-HR" sz="28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junakinja</a:t>
            </a:r>
            <a:endParaRPr lang="en-GB" sz="2800" i="1" dirty="0">
              <a:solidFill>
                <a:schemeClr val="accent3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4336869" y="3244333"/>
            <a:ext cx="769402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endParaRPr lang="hr-HR" dirty="0">
              <a:solidFill>
                <a:srgbClr val="888888"/>
              </a:solidFill>
              <a:latin typeface="arial" panose="020B0604020202020204" pitchFamily="34" charset="0"/>
            </a:endParaRPr>
          </a:p>
          <a:p>
            <a:r>
              <a:rPr lang="hr-HR" dirty="0">
                <a:solidFill>
                  <a:srgbClr val="888888"/>
                </a:solidFill>
                <a:latin typeface="arial" panose="020B0604020202020204" pitchFamily="34" charset="0"/>
              </a:rPr>
              <a:t>                      </a:t>
            </a:r>
            <a:endParaRPr lang="en-GB" i="1" dirty="0">
              <a:latin typeface="Garamond" panose="02020404030301010803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4194849" y="3244333"/>
            <a:ext cx="2435282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                                      </a:t>
            </a:r>
            <a:endParaRPr lang="en-GB" i="1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0" y="462656"/>
            <a:ext cx="3726385" cy="4351337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3048000" y="310583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                                                                            </a:t>
            </a:r>
            <a:r>
              <a:rPr lang="en-GB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Sophie </a:t>
            </a:r>
            <a:r>
              <a:rPr lang="en-GB" dirty="0" err="1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Gengembre</a:t>
            </a:r>
            <a:r>
              <a:rPr lang="en-GB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Anderson</a:t>
            </a:r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, </a:t>
            </a:r>
            <a:r>
              <a:rPr lang="hr-HR" i="1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Vila</a:t>
            </a:r>
            <a:br>
              <a:rPr lang="en-GB" i="1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6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Ja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vrijedim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više</a:t>
            </a:r>
            <a:r>
              <a:rPr lang="en-GB" i="1" dirty="0">
                <a:latin typeface="Garamond" panose="02020404030301010803" pitchFamily="18" charset="0"/>
              </a:rPr>
              <a:t> nego </a:t>
            </a:r>
            <a:r>
              <a:rPr lang="en-GB" i="1" dirty="0" err="1">
                <a:latin typeface="Garamond" panose="02020404030301010803" pitchFamily="18" charset="0"/>
              </a:rPr>
              <a:t>muškarac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jerbo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sam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ženska</a:t>
            </a:r>
            <a:r>
              <a:rPr lang="en-GB" i="1" dirty="0">
                <a:latin typeface="Garamond" panose="02020404030301010803" pitchFamily="18" charset="0"/>
              </a:rPr>
              <a:t>.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Posve</a:t>
            </a:r>
            <a:r>
              <a:rPr lang="en-GB" i="1" dirty="0">
                <a:latin typeface="Garamond" panose="02020404030301010803" pitchFamily="18" charset="0"/>
              </a:rPr>
              <a:t> je </a:t>
            </a:r>
            <a:r>
              <a:rPr lang="en-GB" i="1" dirty="0" err="1">
                <a:latin typeface="Garamond" panose="02020404030301010803" pitchFamily="18" charset="0"/>
              </a:rPr>
              <a:t>suvišno</a:t>
            </a:r>
            <a:r>
              <a:rPr lang="en-GB" i="1" dirty="0">
                <a:latin typeface="Garamond" panose="02020404030301010803" pitchFamily="18" charset="0"/>
              </a:rPr>
              <a:t> da se </a:t>
            </a:r>
            <a:r>
              <a:rPr lang="en-GB" i="1" dirty="0" err="1">
                <a:latin typeface="Garamond" panose="02020404030301010803" pitchFamily="18" charset="0"/>
              </a:rPr>
              <a:t>mučim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kakovom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naukom</a:t>
            </a:r>
            <a:r>
              <a:rPr lang="en-GB" i="1" dirty="0">
                <a:latin typeface="Garamond" panose="02020404030301010803" pitchFamily="18" charset="0"/>
              </a:rPr>
              <a:t>, da </a:t>
            </a:r>
            <a:r>
              <a:rPr lang="en-GB" i="1" dirty="0" err="1">
                <a:latin typeface="Garamond" panose="02020404030301010803" pitchFamily="18" charset="0"/>
              </a:rPr>
              <a:t>učim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kako</a:t>
            </a:r>
            <a:r>
              <a:rPr lang="en-GB" i="1" dirty="0">
                <a:latin typeface="Garamond" panose="02020404030301010803" pitchFamily="18" charset="0"/>
              </a:rPr>
              <a:t> se </a:t>
            </a:r>
            <a:r>
              <a:rPr lang="en-GB" i="1" dirty="0" err="1">
                <a:latin typeface="Garamond" panose="02020404030301010803" pitchFamily="18" charset="0"/>
              </a:rPr>
              <a:t>prostim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jezikom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veli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kakov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zanat</a:t>
            </a:r>
            <a:r>
              <a:rPr lang="en-GB" i="1" dirty="0">
                <a:latin typeface="Garamond" panose="02020404030301010803" pitchFamily="18" charset="0"/>
              </a:rPr>
              <a:t>.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Mi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smo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na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svijetu</a:t>
            </a:r>
            <a:r>
              <a:rPr lang="en-GB" i="1" dirty="0">
                <a:latin typeface="Garamond" panose="02020404030301010803" pitchFamily="18" charset="0"/>
              </a:rPr>
              <a:t> da se </a:t>
            </a:r>
            <a:r>
              <a:rPr lang="en-GB" i="1" dirty="0" err="1">
                <a:latin typeface="Garamond" panose="02020404030301010803" pitchFamily="18" charset="0"/>
              </a:rPr>
              <a:t>uda</a:t>
            </a:r>
            <a:r>
              <a:rPr lang="hr-HR" i="1" dirty="0">
                <a:latin typeface="Garamond" panose="02020404030301010803" pitchFamily="18" charset="0"/>
              </a:rPr>
              <a:t>m</a:t>
            </a:r>
            <a:r>
              <a:rPr lang="en-GB" i="1" dirty="0">
                <a:latin typeface="Garamond" panose="02020404030301010803" pitchFamily="18" charset="0"/>
              </a:rPr>
              <a:t>o,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>
                <a:latin typeface="Garamond" panose="02020404030301010803" pitchFamily="18" charset="0"/>
              </a:rPr>
              <a:t>da </a:t>
            </a:r>
            <a:r>
              <a:rPr lang="en-GB" i="1" dirty="0" err="1">
                <a:latin typeface="Garamond" panose="02020404030301010803" pitchFamily="18" charset="0"/>
              </a:rPr>
              <a:t>budemo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gospođe</a:t>
            </a:r>
            <a:r>
              <a:rPr lang="en-GB" i="1" dirty="0">
                <a:latin typeface="Garamond" panose="02020404030301010803" pitchFamily="18" charset="0"/>
              </a:rPr>
              <a:t>, a </a:t>
            </a:r>
            <a:r>
              <a:rPr lang="en-GB" i="1" dirty="0" err="1">
                <a:latin typeface="Garamond" panose="02020404030301010803" pitchFamily="18" charset="0"/>
              </a:rPr>
              <a:t>dužnost</a:t>
            </a:r>
            <a:r>
              <a:rPr lang="en-GB" i="1" dirty="0">
                <a:latin typeface="Garamond" panose="02020404030301010803" pitchFamily="18" charset="0"/>
              </a:rPr>
              <a:t> je </a:t>
            </a:r>
            <a:r>
              <a:rPr lang="en-GB" i="1" dirty="0" err="1">
                <a:latin typeface="Garamond" panose="02020404030301010803" pitchFamily="18" charset="0"/>
              </a:rPr>
              <a:t>muškarca</a:t>
            </a:r>
            <a:r>
              <a:rPr lang="en-GB" i="1" dirty="0">
                <a:latin typeface="Garamond" panose="02020404030301010803" pitchFamily="18" charset="0"/>
              </a:rPr>
              <a:t> da </a:t>
            </a:r>
            <a:r>
              <a:rPr lang="en-GB" i="1" dirty="0" err="1">
                <a:latin typeface="Garamond" panose="02020404030301010803" pitchFamily="18" charset="0"/>
              </a:rPr>
              <a:t>nas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ožene</a:t>
            </a:r>
            <a:r>
              <a:rPr lang="en-GB" i="1" dirty="0">
                <a:latin typeface="Garamond" panose="02020404030301010803" pitchFamily="18" charset="0"/>
              </a:rPr>
              <a:t>.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Udam</a:t>
            </a:r>
            <a:r>
              <a:rPr lang="en-GB" i="1" dirty="0">
                <a:latin typeface="Garamond" panose="02020404030301010803" pitchFamily="18" charset="0"/>
              </a:rPr>
              <a:t> li se,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>
                <a:latin typeface="Garamond" panose="02020404030301010803" pitchFamily="18" charset="0"/>
              </a:rPr>
              <a:t>to </a:t>
            </a:r>
            <a:r>
              <a:rPr lang="en-GB" i="1" dirty="0" err="1">
                <a:latin typeface="Garamond" panose="02020404030301010803" pitchFamily="18" charset="0"/>
              </a:rPr>
              <a:t>sam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po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sebi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emancipirana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jer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sam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gospođa</a:t>
            </a:r>
            <a:r>
              <a:rPr lang="en-GB" i="1" dirty="0">
                <a:latin typeface="Garamond" panose="02020404030301010803" pitchFamily="18" charset="0"/>
              </a:rPr>
              <a:t>.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hr-HR" i="1" dirty="0">
                <a:latin typeface="Garamond" panose="02020404030301010803" pitchFamily="18" charset="0"/>
              </a:rPr>
              <a:t>(</a:t>
            </a:r>
            <a:r>
              <a:rPr lang="hr-HR" dirty="0">
                <a:latin typeface="Garamond" panose="02020404030301010803" pitchFamily="18" charset="0"/>
              </a:rPr>
              <a:t>August Šenoa, </a:t>
            </a:r>
            <a:r>
              <a:rPr lang="hr-HR" i="1" dirty="0">
                <a:latin typeface="Garamond" panose="02020404030301010803" pitchFamily="18" charset="0"/>
              </a:rPr>
              <a:t>Branka)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6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522514"/>
            <a:ext cx="6531429" cy="5654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/>
              <a:t> </a:t>
            </a:r>
            <a:r>
              <a:rPr lang="en-GB" i="1" dirty="0">
                <a:latin typeface="Garamond" panose="02020404030301010803" pitchFamily="18" charset="0"/>
              </a:rPr>
              <a:t>Ah, </a:t>
            </a:r>
            <a:r>
              <a:rPr lang="en-GB" i="1" dirty="0" err="1">
                <a:latin typeface="Garamond" panose="02020404030301010803" pitchFamily="18" charset="0"/>
              </a:rPr>
              <a:t>moja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Branko</a:t>
            </a:r>
            <a:r>
              <a:rPr lang="en-GB" i="1" dirty="0">
                <a:latin typeface="Garamond" panose="02020404030301010803" pitchFamily="18" charset="0"/>
              </a:rPr>
              <a:t>!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Što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rekla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vrlo</a:t>
            </a:r>
            <a:r>
              <a:rPr lang="en-GB" i="1" dirty="0">
                <a:latin typeface="Garamond" panose="02020404030301010803" pitchFamily="18" charset="0"/>
              </a:rPr>
              <a:t> je </a:t>
            </a:r>
            <a:r>
              <a:rPr lang="en-GB" i="1" dirty="0" err="1">
                <a:latin typeface="Garamond" panose="02020404030301010803" pitchFamily="18" charset="0"/>
              </a:rPr>
              <a:t>visoko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rečeno</a:t>
            </a:r>
            <a:r>
              <a:rPr lang="en-GB" i="1" dirty="0">
                <a:latin typeface="Garamond" panose="02020404030301010803" pitchFamily="18" charset="0"/>
              </a:rPr>
              <a:t>,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>
                <a:latin typeface="Garamond" panose="02020404030301010803" pitchFamily="18" charset="0"/>
              </a:rPr>
              <a:t> nu </a:t>
            </a:r>
            <a:r>
              <a:rPr lang="en-GB" i="1" dirty="0" err="1">
                <a:latin typeface="Garamond" panose="02020404030301010803" pitchFamily="18" charset="0"/>
              </a:rPr>
              <a:t>govorila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kao</a:t>
            </a:r>
            <a:r>
              <a:rPr lang="hr-HR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štampana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knjiga</a:t>
            </a:r>
            <a:r>
              <a:rPr lang="en-GB" i="1" dirty="0">
                <a:latin typeface="Garamond" panose="02020404030301010803" pitchFamily="18" charset="0"/>
              </a:rPr>
              <a:t>.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>
                <a:latin typeface="Garamond" panose="02020404030301010803" pitchFamily="18" charset="0"/>
              </a:rPr>
              <a:t>Al </a:t>
            </a:r>
            <a:r>
              <a:rPr lang="en-GB" i="1" dirty="0" err="1">
                <a:latin typeface="Garamond" panose="02020404030301010803" pitchFamily="18" charset="0"/>
              </a:rPr>
              <a:t>kao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što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smo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ti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uvijek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govorile</a:t>
            </a:r>
            <a:r>
              <a:rPr lang="en-GB" i="1" dirty="0">
                <a:latin typeface="Garamond" panose="02020404030301010803" pitchFamily="18" charset="0"/>
              </a:rPr>
              <a:t> u </a:t>
            </a:r>
            <a:r>
              <a:rPr lang="en-GB" i="1" dirty="0" err="1">
                <a:latin typeface="Garamond" panose="02020404030301010803" pitchFamily="18" charset="0"/>
              </a:rPr>
              <a:t>školi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tako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velim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i</a:t>
            </a:r>
            <a:r>
              <a:rPr lang="en-GB" i="1" dirty="0">
                <a:latin typeface="Garamond" panose="02020404030301010803" pitchFamily="18" charset="0"/>
              </a:rPr>
              <a:t> sad: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Ti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idealistica</a:t>
            </a:r>
            <a:r>
              <a:rPr lang="en-GB" i="1" dirty="0">
                <a:latin typeface="Garamond" panose="02020404030301010803" pitchFamily="18" charset="0"/>
              </a:rPr>
              <a:t>!</a:t>
            </a: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Zakopaš</a:t>
            </a:r>
            <a:r>
              <a:rPr lang="en-GB" i="1" dirty="0">
                <a:latin typeface="Garamond" panose="02020404030301010803" pitchFamily="18" charset="0"/>
              </a:rPr>
              <a:t> se u </a:t>
            </a:r>
            <a:r>
              <a:rPr lang="en-GB" i="1" dirty="0" err="1">
                <a:latin typeface="Garamond" panose="02020404030301010803" pitchFamily="18" charset="0"/>
              </a:rPr>
              <a:t>svoje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sanjarije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i</a:t>
            </a:r>
            <a:r>
              <a:rPr lang="en-GB" i="1" dirty="0">
                <a:latin typeface="Garamond" panose="02020404030301010803" pitchFamily="18" charset="0"/>
              </a:rPr>
              <a:t> ne </a:t>
            </a:r>
            <a:r>
              <a:rPr lang="en-GB" i="1" dirty="0" err="1">
                <a:latin typeface="Garamond" panose="02020404030301010803" pitchFamily="18" charset="0"/>
              </a:rPr>
              <a:t>mariš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što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radi</a:t>
            </a:r>
            <a:r>
              <a:rPr lang="en-GB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što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misli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ostali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svijet</a:t>
            </a:r>
            <a:r>
              <a:rPr lang="en-GB" dirty="0">
                <a:latin typeface="Garamond" panose="02020404030301010803" pitchFamily="18" charset="0"/>
              </a:rPr>
              <a:t>. </a:t>
            </a:r>
            <a:endParaRPr lang="hr-HR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hr-HR" dirty="0">
                <a:latin typeface="Garamond" panose="02020404030301010803" pitchFamily="18" charset="0"/>
              </a:rPr>
              <a:t>(August Šenoa, Branka)</a:t>
            </a:r>
            <a:endParaRPr lang="en-GB" dirty="0">
              <a:latin typeface="Garamond" panose="02020404030301010803" pitchFamily="18" charset="0"/>
            </a:endParaRPr>
          </a:p>
        </p:txBody>
      </p:sp>
      <p:pic>
        <p:nvPicPr>
          <p:cNvPr id="4" name="Rezervirano mjesto sadržaj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0" y="365125"/>
            <a:ext cx="5463158" cy="543478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155661" y="3244334"/>
            <a:ext cx="6419834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  <a:p>
            <a:pPr lvl="0"/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                                                     </a:t>
            </a:r>
          </a:p>
          <a:p>
            <a:pPr lvl="0"/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                                            </a:t>
            </a:r>
          </a:p>
          <a:p>
            <a:pPr lvl="0"/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                                            </a:t>
            </a:r>
            <a:r>
              <a:rPr lang="en-GB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Sophie </a:t>
            </a:r>
            <a:r>
              <a:rPr lang="en-GB" dirty="0" err="1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Gengembre</a:t>
            </a:r>
            <a:r>
              <a:rPr lang="en-GB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 Anderson</a:t>
            </a:r>
            <a:r>
              <a:rPr lang="hr-HR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, </a:t>
            </a:r>
            <a:r>
              <a:rPr lang="hr-HR" i="1" dirty="0">
                <a:solidFill>
                  <a:srgbClr val="FFC000">
                    <a:lumMod val="20000"/>
                    <a:lumOff val="80000"/>
                  </a:srgbClr>
                </a:solidFill>
                <a:latin typeface="Garamond" panose="02020404030301010803" pitchFamily="18" charset="0"/>
              </a:rPr>
              <a:t>Pjev slavuja</a:t>
            </a:r>
            <a:endParaRPr lang="en-GB" i="1" dirty="0">
              <a:solidFill>
                <a:srgbClr val="FFC000">
                  <a:lumMod val="20000"/>
                  <a:lumOff val="80000"/>
                </a:srgb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 flipV="1">
            <a:off x="-522513" y="1580606"/>
            <a:ext cx="9666514" cy="151529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Pravokutnik 3"/>
          <p:cNvSpPr/>
          <p:nvPr/>
        </p:nvSpPr>
        <p:spPr>
          <a:xfrm>
            <a:off x="-313509" y="-222069"/>
            <a:ext cx="779852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 err="1">
                <a:latin typeface="Garamond" panose="02020404030301010803" pitchFamily="18" charset="0"/>
              </a:rPr>
              <a:t>Znam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i</a:t>
            </a:r>
            <a:r>
              <a:rPr lang="en-GB" sz="2800" i="1" dirty="0">
                <a:latin typeface="Garamond" panose="02020404030301010803" pitchFamily="18" charset="0"/>
              </a:rPr>
              <a:t> to da </a:t>
            </a:r>
            <a:r>
              <a:rPr lang="en-GB" sz="2800" i="1" dirty="0" err="1">
                <a:latin typeface="Garamond" panose="02020404030301010803" pitchFamily="18" charset="0"/>
              </a:rPr>
              <a:t>si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svoje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glave</a:t>
            </a:r>
            <a:r>
              <a:rPr lang="en-GB" sz="2800" i="1" dirty="0">
                <a:latin typeface="Garamond" panose="02020404030301010803" pitchFamily="18" charset="0"/>
              </a:rPr>
              <a:t>,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tvrde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volje</a:t>
            </a:r>
            <a:r>
              <a:rPr lang="en-GB" sz="2800" i="1" dirty="0">
                <a:latin typeface="Garamond" panose="02020404030301010803" pitchFamily="18" charset="0"/>
              </a:rPr>
              <a:t>, </a:t>
            </a:r>
            <a:r>
              <a:rPr lang="en-GB" sz="2800" i="1" dirty="0" err="1">
                <a:latin typeface="Garamond" panose="02020404030301010803" pitchFamily="18" charset="0"/>
              </a:rPr>
              <a:t>pak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što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odlučiš</a:t>
            </a:r>
            <a:r>
              <a:rPr lang="en-GB" sz="2800" i="1" dirty="0">
                <a:latin typeface="Garamond" panose="02020404030301010803" pitchFamily="18" charset="0"/>
              </a:rPr>
              <a:t>,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to </a:t>
            </a:r>
            <a:r>
              <a:rPr lang="en-GB" sz="2800" i="1" dirty="0" err="1">
                <a:latin typeface="Garamond" panose="02020404030301010803" pitchFamily="18" charset="0"/>
              </a:rPr>
              <a:t>ovršiš</a:t>
            </a:r>
            <a:r>
              <a:rPr lang="en-GB" sz="2800" i="1" dirty="0">
                <a:latin typeface="Garamond" panose="02020404030301010803" pitchFamily="18" charset="0"/>
              </a:rPr>
              <a:t> - </a:t>
            </a:r>
            <a:r>
              <a:rPr lang="en-GB" sz="2800" i="1" dirty="0" err="1">
                <a:latin typeface="Garamond" panose="02020404030301010803" pitchFamily="18" charset="0"/>
              </a:rPr>
              <a:t>ali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samo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si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ženska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glava</a:t>
            </a:r>
            <a:r>
              <a:rPr lang="en-GB" sz="2800" i="1" dirty="0">
                <a:latin typeface="Garamond" panose="02020404030301010803" pitchFamily="18" charset="0"/>
              </a:rPr>
              <a:t>,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 err="1">
                <a:latin typeface="Garamond" panose="02020404030301010803" pitchFamily="18" charset="0"/>
              </a:rPr>
              <a:t>kogođ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i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ja</a:t>
            </a:r>
            <a:r>
              <a:rPr lang="en-GB" sz="2800" i="1" dirty="0">
                <a:latin typeface="Garamond" panose="02020404030301010803" pitchFamily="18" charset="0"/>
              </a:rPr>
              <a:t>, </a:t>
            </a:r>
            <a:r>
              <a:rPr lang="en-GB" sz="2800" i="1" dirty="0" err="1">
                <a:latin typeface="Garamond" panose="02020404030301010803" pitchFamily="18" charset="0"/>
              </a:rPr>
              <a:t>kao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što</a:t>
            </a:r>
            <a:r>
              <a:rPr lang="en-GB" sz="2800" i="1" dirty="0">
                <a:latin typeface="Garamond" panose="02020404030301010803" pitchFamily="18" charset="0"/>
              </a:rPr>
              <a:t> mi </a:t>
            </a:r>
            <a:r>
              <a:rPr lang="en-GB" sz="2800" i="1" dirty="0" err="1">
                <a:latin typeface="Garamond" panose="02020404030301010803" pitchFamily="18" charset="0"/>
              </a:rPr>
              <a:t>sve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druge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djevojke</a:t>
            </a:r>
            <a:r>
              <a:rPr lang="en-GB" sz="2800" i="1" dirty="0">
                <a:latin typeface="Garamond" panose="02020404030301010803" pitchFamily="18" charset="0"/>
              </a:rPr>
              <a:t>.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 err="1">
                <a:latin typeface="Garamond" panose="02020404030301010803" pitchFamily="18" charset="0"/>
              </a:rPr>
              <a:t>Junačiš</a:t>
            </a:r>
            <a:r>
              <a:rPr lang="en-GB" sz="2800" i="1" dirty="0">
                <a:latin typeface="Garamond" panose="02020404030301010803" pitchFamily="18" charset="0"/>
              </a:rPr>
              <a:t> se,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 err="1">
                <a:latin typeface="Garamond" panose="02020404030301010803" pitchFamily="18" charset="0"/>
              </a:rPr>
              <a:t>hoćeš</a:t>
            </a:r>
            <a:r>
              <a:rPr lang="en-GB" sz="2800" i="1" dirty="0">
                <a:latin typeface="Garamond" panose="02020404030301010803" pitchFamily="18" charset="0"/>
              </a:rPr>
              <a:t> da se </a:t>
            </a:r>
            <a:r>
              <a:rPr lang="en-GB" sz="2800" i="1" dirty="0" err="1">
                <a:latin typeface="Garamond" panose="02020404030301010803" pitchFamily="18" charset="0"/>
              </a:rPr>
              <a:t>daš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na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posao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koj</a:t>
            </a:r>
            <a:r>
              <a:rPr lang="en-GB" sz="2800" i="1" dirty="0">
                <a:latin typeface="Garamond" panose="02020404030301010803" pitchFamily="18" charset="0"/>
              </a:rPr>
              <a:t>' </a:t>
            </a:r>
            <a:r>
              <a:rPr lang="en-GB" sz="2800" i="1" dirty="0" err="1">
                <a:latin typeface="Garamond" panose="02020404030301010803" pitchFamily="18" charset="0"/>
              </a:rPr>
              <a:t>muškarce</a:t>
            </a:r>
            <a:r>
              <a:rPr lang="en-GB" sz="2800" i="1" dirty="0">
                <a:latin typeface="Garamond" panose="02020404030301010803" pitchFamily="18" charset="0"/>
              </a:rPr>
              <a:t> ide.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 err="1">
                <a:latin typeface="Garamond" panose="02020404030301010803" pitchFamily="18" charset="0"/>
              </a:rPr>
              <a:t>Ti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možeš</a:t>
            </a:r>
            <a:r>
              <a:rPr lang="en-GB" sz="2800" i="1" dirty="0">
                <a:latin typeface="Garamond" panose="02020404030301010803" pitchFamily="18" charset="0"/>
              </a:rPr>
              <a:t> dobra </a:t>
            </a:r>
            <a:r>
              <a:rPr lang="en-GB" sz="2800" i="1" dirty="0" err="1">
                <a:latin typeface="Garamond" panose="02020404030301010803" pitchFamily="18" charset="0"/>
              </a:rPr>
              <a:t>žena</a:t>
            </a:r>
            <a:r>
              <a:rPr lang="en-GB" sz="2800" i="1" dirty="0">
                <a:latin typeface="Garamond" panose="02020404030301010803" pitchFamily="18" charset="0"/>
              </a:rPr>
              <a:t>,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 dobra </a:t>
            </a:r>
            <a:r>
              <a:rPr lang="en-GB" sz="2800" i="1" dirty="0" err="1">
                <a:latin typeface="Garamond" panose="02020404030301010803" pitchFamily="18" charset="0"/>
              </a:rPr>
              <a:t>majka</a:t>
            </a:r>
            <a:r>
              <a:rPr lang="en-GB" sz="2800" i="1" dirty="0">
                <a:latin typeface="Garamond" panose="02020404030301010803" pitchFamily="18" charset="0"/>
              </a:rPr>
              <a:t>,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dobra </a:t>
            </a:r>
            <a:r>
              <a:rPr lang="en-GB" sz="2800" i="1" dirty="0" err="1">
                <a:latin typeface="Garamond" panose="02020404030301010803" pitchFamily="18" charset="0"/>
              </a:rPr>
              <a:t>Hrvatica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biti</a:t>
            </a:r>
            <a:r>
              <a:rPr lang="en-GB" sz="2800" i="1" dirty="0">
                <a:latin typeface="Garamond" panose="02020404030301010803" pitchFamily="18" charset="0"/>
              </a:rPr>
              <a:t>,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al ne </a:t>
            </a:r>
            <a:r>
              <a:rPr lang="en-GB" sz="2800" i="1" dirty="0" err="1">
                <a:latin typeface="Garamond" panose="02020404030301010803" pitchFamily="18" charset="0"/>
              </a:rPr>
              <a:t>možeš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zato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postati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nekakvom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apoštolicom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hr-HR" sz="2800" i="1" dirty="0" err="1">
                <a:latin typeface="Garamond" panose="02020404030301010803" pitchFamily="18" charset="0"/>
              </a:rPr>
              <a:t>il</a:t>
            </a:r>
            <a:r>
              <a:rPr lang="en-GB" sz="2800" i="1" dirty="0" err="1">
                <a:latin typeface="Garamond" panose="02020404030301010803" pitchFamily="18" charset="0"/>
              </a:rPr>
              <a:t>i</a:t>
            </a:r>
            <a:endParaRPr lang="hr-HR" sz="2800" i="1" dirty="0">
              <a:latin typeface="Garamond" panose="02020404030301010803" pitchFamily="18" charset="0"/>
            </a:endParaRPr>
          </a:p>
          <a:p>
            <a:pPr algn="ctr"/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djevicom</a:t>
            </a:r>
            <a:r>
              <a:rPr lang="en-GB" sz="2800" i="1" dirty="0">
                <a:latin typeface="Garamond" panose="02020404030301010803" pitchFamily="18" charset="0"/>
              </a:rPr>
              <a:t> </a:t>
            </a:r>
            <a:r>
              <a:rPr lang="en-GB" sz="2800" i="1" dirty="0" err="1">
                <a:latin typeface="Garamond" panose="02020404030301010803" pitchFamily="18" charset="0"/>
              </a:rPr>
              <a:t>orleanskom</a:t>
            </a:r>
            <a:r>
              <a:rPr lang="hr-HR" sz="2800" i="1" dirty="0">
                <a:latin typeface="Garamond" panose="02020404030301010803" pitchFamily="18" charset="0"/>
              </a:rPr>
              <a:t>…</a:t>
            </a:r>
          </a:p>
          <a:p>
            <a:pPr algn="ctr"/>
            <a:r>
              <a:rPr lang="hr-HR" sz="2800" i="1" dirty="0">
                <a:latin typeface="Garamond" panose="02020404030301010803" pitchFamily="18" charset="0"/>
              </a:rPr>
              <a:t>(</a:t>
            </a:r>
            <a:r>
              <a:rPr lang="hr-HR" sz="2800" dirty="0">
                <a:latin typeface="Garamond" panose="02020404030301010803" pitchFamily="18" charset="0"/>
              </a:rPr>
              <a:t>August Šenoa, </a:t>
            </a:r>
            <a:r>
              <a:rPr lang="hr-HR" sz="2800" i="1" dirty="0">
                <a:latin typeface="Garamond" panose="02020404030301010803" pitchFamily="18" charset="0"/>
              </a:rPr>
              <a:t>Branka)</a:t>
            </a:r>
          </a:p>
          <a:p>
            <a:pPr algn="ctr"/>
            <a:endParaRPr lang="hr-HR" sz="2400" dirty="0">
              <a:latin typeface="Garamond" panose="02020404030301010803" pitchFamily="18" charset="0"/>
            </a:endParaRPr>
          </a:p>
          <a:p>
            <a:pPr algn="ctr"/>
            <a:endParaRPr lang="en-GB" sz="2400" dirty="0">
              <a:latin typeface="Garamond" panose="020204040303010108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754" y="163464"/>
            <a:ext cx="4733109" cy="5974598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101736" y="3244334"/>
            <a:ext cx="79291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endParaRPr lang="hr-HR" dirty="0">
              <a:solidFill>
                <a:srgbClr val="888888"/>
              </a:solidFill>
              <a:latin typeface="Garamond" panose="02020404030301010803" pitchFamily="18" charset="0"/>
            </a:endParaRPr>
          </a:p>
          <a:p>
            <a:pPr lvl="0"/>
            <a:r>
              <a:rPr lang="hr-HR" dirty="0">
                <a:solidFill>
                  <a:srgbClr val="888888"/>
                </a:solidFill>
                <a:latin typeface="Garamond" panose="02020404030301010803" pitchFamily="18" charset="0"/>
              </a:rPr>
              <a:t>                                                       </a:t>
            </a:r>
            <a:r>
              <a:rPr lang="en-GB" dirty="0">
                <a:solidFill>
                  <a:srgbClr val="888888"/>
                </a:solidFill>
                <a:latin typeface="Garamond" panose="02020404030301010803" pitchFamily="18" charset="0"/>
              </a:rPr>
              <a:t>Jean </a:t>
            </a:r>
            <a:r>
              <a:rPr lang="en-GB" dirty="0" err="1">
                <a:solidFill>
                  <a:srgbClr val="888888"/>
                </a:solidFill>
                <a:latin typeface="Garamond" panose="02020404030301010803" pitchFamily="18" charset="0"/>
              </a:rPr>
              <a:t>Auguste</a:t>
            </a:r>
            <a:r>
              <a:rPr lang="en-GB" dirty="0">
                <a:solidFill>
                  <a:srgbClr val="888888"/>
                </a:solidFill>
                <a:latin typeface="Garamond" panose="02020404030301010803" pitchFamily="18" charset="0"/>
              </a:rPr>
              <a:t> Dominique Ingres</a:t>
            </a:r>
            <a:r>
              <a:rPr lang="hr-HR" dirty="0">
                <a:solidFill>
                  <a:srgbClr val="888888"/>
                </a:solidFill>
                <a:latin typeface="Garamond" panose="02020404030301010803" pitchFamily="18" charset="0"/>
              </a:rPr>
              <a:t>, </a:t>
            </a:r>
            <a:r>
              <a:rPr lang="hr-HR" i="1" dirty="0">
                <a:solidFill>
                  <a:srgbClr val="888888"/>
                </a:solidFill>
                <a:latin typeface="Garamond" panose="02020404030301010803" pitchFamily="18" charset="0"/>
              </a:rPr>
              <a:t>Ivana </a:t>
            </a:r>
            <a:r>
              <a:rPr lang="hr-HR" i="1" dirty="0" err="1">
                <a:solidFill>
                  <a:srgbClr val="888888"/>
                </a:solidFill>
                <a:latin typeface="Garamond" panose="02020404030301010803" pitchFamily="18" charset="0"/>
              </a:rPr>
              <a:t>Orleanska</a:t>
            </a:r>
            <a:r>
              <a:rPr lang="hr-HR" i="1" dirty="0">
                <a:solidFill>
                  <a:srgbClr val="888888"/>
                </a:solidFill>
                <a:latin typeface="Garamond" panose="02020404030301010803" pitchFamily="18" charset="0"/>
              </a:rPr>
              <a:t>   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hr-HR" sz="5400" dirty="0">
                <a:solidFill>
                  <a:prstClr val="white"/>
                </a:solidFill>
                <a:latin typeface="Garamond" panose="02020404030301010803" pitchFamily="18" charset="0"/>
              </a:rPr>
              <a:t>Hvala!</a:t>
            </a:r>
            <a:endParaRPr lang="en-GB" sz="5400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7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744582" y="-927463"/>
            <a:ext cx="11412582" cy="60481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6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                                  </a:t>
            </a:r>
            <a:r>
              <a:rPr lang="hr-HR" sz="4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Anđeo u kući – </a:t>
            </a:r>
            <a:r>
              <a:rPr lang="hr-HR" sz="4400" i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femme</a:t>
            </a:r>
            <a:r>
              <a:rPr lang="hr-HR" sz="4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 </a:t>
            </a:r>
            <a:r>
              <a:rPr lang="hr-HR" sz="4400" i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  <a:t>fatale</a:t>
            </a:r>
            <a:br>
              <a:rPr lang="hr-HR" sz="40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  <a:ea typeface="MS Gothic" panose="020B0609070205080204" pitchFamily="49" charset="-128"/>
                <a:cs typeface="Courier New" panose="02070309020205020404" pitchFamily="49" charset="0"/>
              </a:rPr>
            </a:br>
            <a:endParaRPr lang="en-GB" sz="4000" i="1" dirty="0">
              <a:solidFill>
                <a:schemeClr val="accent3">
                  <a:lumMod val="40000"/>
                  <a:lumOff val="60000"/>
                </a:schemeClr>
              </a:solidFill>
              <a:latin typeface="Garamond" panose="02020404030301010803" pitchFamily="18" charset="0"/>
              <a:ea typeface="MS Gothic" panose="020B0609070205080204" pitchFamily="49" charset="-128"/>
              <a:cs typeface="Courier New" panose="02070309020205020404" pitchFamily="49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flipV="1">
            <a:off x="3255313" y="2243056"/>
            <a:ext cx="9144000" cy="196384"/>
          </a:xfrm>
        </p:spPr>
        <p:txBody>
          <a:bodyPr>
            <a:normAutofit fontScale="32500" lnSpcReduction="20000"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8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04949" y="365125"/>
            <a:ext cx="13935891" cy="58527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Anđeo u kući </a:t>
            </a:r>
          </a:p>
          <a:p>
            <a:pPr marL="0" indent="0">
              <a:buNone/>
            </a:pPr>
            <a:endParaRPr lang="hr-HR" sz="4000" i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Miroslav Kraljević, </a:t>
            </a:r>
            <a:r>
              <a:rPr lang="hr-HR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Požeški đak </a:t>
            </a: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(1863)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 Ljubica</a:t>
            </a:r>
          </a:p>
          <a:p>
            <a:pPr marL="0" indent="0">
              <a:buNone/>
            </a:pPr>
            <a:endParaRPr lang="hr-HR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August Šenoa, </a:t>
            </a:r>
            <a:r>
              <a:rPr lang="hr-HR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Zlatarovo zlato </a:t>
            </a: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(1871)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Dora </a:t>
            </a:r>
            <a:r>
              <a:rPr lang="hr-HR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Krupićeva</a:t>
            </a:r>
            <a:endParaRPr lang="hr-HR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r-HR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Eugen Kumičić, </a:t>
            </a:r>
            <a:r>
              <a:rPr lang="hr-HR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Olga i Lina </a:t>
            </a: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(1881)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Olga</a:t>
            </a:r>
          </a:p>
          <a:p>
            <a:pPr marL="0" indent="0">
              <a:buNone/>
            </a:pPr>
            <a:endParaRPr lang="hr-HR" i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Josip Eugen Tomić, </a:t>
            </a:r>
            <a:r>
              <a:rPr lang="hr-HR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Melita </a:t>
            </a: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(1899)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4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         Ljubica</a:t>
            </a:r>
          </a:p>
          <a:p>
            <a:pPr marL="0" indent="0">
              <a:buNone/>
            </a:pPr>
            <a:endParaRPr lang="hr-HR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r-HR" sz="4000" i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GB" sz="4000" i="1" dirty="0">
              <a:solidFill>
                <a:schemeClr val="accent4">
                  <a:lumMod val="40000"/>
                  <a:lumOff val="6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7445829" y="4456416"/>
            <a:ext cx="4629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hr-H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hr-H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</a:t>
            </a:r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William Kay </a:t>
            </a:r>
            <a:r>
              <a:rPr lang="en-GB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Blacklock</a:t>
            </a:r>
            <a:r>
              <a:rPr lang="hr-HR" dirty="0">
                <a:solidFill>
                  <a:schemeClr val="accent4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hr-HR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Poduka</a:t>
            </a:r>
            <a:endParaRPr lang="en-GB" i="1" dirty="0">
              <a:solidFill>
                <a:schemeClr val="accent4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41" y="307314"/>
            <a:ext cx="4347753" cy="547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136469"/>
            <a:ext cx="6816634" cy="504049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Mladica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po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duši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dobra, a ne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videći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bila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bi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po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sebi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našla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put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kojim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poći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valja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da ne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zagrezneš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u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zlo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.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Bijaše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bistra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živa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te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se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već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kasnijeg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djetinjstva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toliko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oslobodila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da je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nijesu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smatrali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djetetom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; da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su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je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dapače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svi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nazivali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"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zlatarovom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mudrijašicom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",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jer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se mala </a:t>
            </a:r>
            <a:r>
              <a:rPr lang="hr-HR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– 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a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nije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to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ono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doba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šala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hr-HR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–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naučila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bila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čitanju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pisanju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od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varoškoga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školnika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Blaža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Dragšića</a:t>
            </a:r>
            <a:r>
              <a:rPr lang="en-GB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.</a:t>
            </a:r>
            <a:endParaRPr lang="hr-HR" i="1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hr-HR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(A. Šenoa, </a:t>
            </a:r>
            <a:r>
              <a:rPr lang="hr-HR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Zlatarovo zlato</a:t>
            </a:r>
            <a:r>
              <a:rPr lang="hr-HR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) </a:t>
            </a:r>
            <a:endParaRPr lang="en-GB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902" y="365126"/>
            <a:ext cx="3788229" cy="523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/>
          <p:cNvSpPr/>
          <p:nvPr/>
        </p:nvSpPr>
        <p:spPr>
          <a:xfrm flipH="1">
            <a:off x="7328262" y="3982996"/>
            <a:ext cx="42454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endParaRPr lang="hr-HR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  <a:latin typeface="Garamond" panose="02020404030301010803" pitchFamily="18" charset="0"/>
              </a:rPr>
              <a:t>        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  <a:latin typeface="Garamond" panose="02020404030301010803" pitchFamily="18" charset="0"/>
              </a:rPr>
              <a:t>William Kay </a:t>
            </a:r>
            <a:r>
              <a:rPr lang="en-GB" dirty="0" err="1">
                <a:solidFill>
                  <a:schemeClr val="tx1">
                    <a:lumMod val="95000"/>
                  </a:schemeClr>
                </a:solidFill>
                <a:latin typeface="Garamond" panose="02020404030301010803" pitchFamily="18" charset="0"/>
              </a:rPr>
              <a:t>Blacklock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hr-HR" i="1" dirty="0">
                <a:solidFill>
                  <a:schemeClr val="tx1">
                    <a:lumMod val="95000"/>
                  </a:schemeClr>
                </a:solidFill>
                <a:latin typeface="Garamond" panose="02020404030301010803" pitchFamily="18" charset="0"/>
              </a:rPr>
              <a:t>Žena koja veze</a:t>
            </a:r>
            <a:endParaRPr lang="en-GB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207623"/>
            <a:ext cx="10515600" cy="3969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Eto</a:t>
            </a:r>
            <a:r>
              <a:rPr lang="hr-HR" i="1" dirty="0">
                <a:latin typeface="Garamond" panose="02020404030301010803" pitchFamily="18" charset="0"/>
              </a:rPr>
              <a:t>, </a:t>
            </a:r>
            <a:r>
              <a:rPr lang="en-GB" i="1" dirty="0" err="1">
                <a:latin typeface="Garamond" panose="02020404030301010803" pitchFamily="18" charset="0"/>
              </a:rPr>
              <a:t>svetica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sašla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oltara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GB" i="1" dirty="0" err="1">
                <a:latin typeface="Garamond" panose="02020404030301010803" pitchFamily="18" charset="0"/>
              </a:rPr>
              <a:t>među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svijet</a:t>
            </a:r>
            <a:r>
              <a:rPr lang="en-GB" i="1" dirty="0">
                <a:latin typeface="Garamond" panose="02020404030301010803" pitchFamily="18" charset="0"/>
              </a:rPr>
              <a:t> da </a:t>
            </a:r>
            <a:r>
              <a:rPr lang="en-GB" i="1" dirty="0" err="1">
                <a:latin typeface="Garamond" panose="02020404030301010803" pitchFamily="18" charset="0"/>
              </a:rPr>
              <a:t>milom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pojavom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razveseli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snuždene</a:t>
            </a:r>
            <a:r>
              <a:rPr lang="en-GB" i="1" dirty="0">
                <a:latin typeface="Garamond" panose="02020404030301010803" pitchFamily="18" charset="0"/>
              </a:rPr>
              <a:t> </a:t>
            </a:r>
            <a:r>
              <a:rPr lang="en-GB" i="1" dirty="0" err="1">
                <a:latin typeface="Garamond" panose="02020404030301010803" pitchFamily="18" charset="0"/>
              </a:rPr>
              <a:t>ljude</a:t>
            </a:r>
            <a:r>
              <a:rPr lang="en-GB" i="1" dirty="0">
                <a:latin typeface="Garamond" panose="02020404030301010803" pitchFamily="18" charset="0"/>
              </a:rPr>
              <a:t>.</a:t>
            </a: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hr-HR" i="1" dirty="0">
                <a:latin typeface="Garamond" panose="02020404030301010803" pitchFamily="18" charset="0"/>
              </a:rPr>
              <a:t>(</a:t>
            </a:r>
            <a:r>
              <a:rPr lang="hr-HR" dirty="0">
                <a:latin typeface="Garamond" panose="02020404030301010803" pitchFamily="18" charset="0"/>
              </a:rPr>
              <a:t>August Šenoa</a:t>
            </a:r>
            <a:r>
              <a:rPr lang="hr-HR" i="1" dirty="0">
                <a:latin typeface="Garamond" panose="02020404030301010803" pitchFamily="18" charset="0"/>
              </a:rPr>
              <a:t>, Zlatarovo zlato)</a:t>
            </a:r>
            <a:endParaRPr lang="en-GB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044576" y="6505304"/>
            <a:ext cx="7680960" cy="35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 err="1">
                <a:latin typeface="Garamond" panose="02020404030301010803" pitchFamily="18" charset="0"/>
              </a:rPr>
              <a:t>Edwin</a:t>
            </a:r>
            <a:r>
              <a:rPr lang="hr-HR" sz="1800" dirty="0">
                <a:latin typeface="Garamond" panose="02020404030301010803" pitchFamily="18" charset="0"/>
              </a:rPr>
              <a:t> Henry </a:t>
            </a:r>
            <a:r>
              <a:rPr lang="hr-HR" sz="1800" dirty="0" err="1">
                <a:latin typeface="Garamond" panose="02020404030301010803" pitchFamily="18" charset="0"/>
              </a:rPr>
              <a:t>Landseer</a:t>
            </a:r>
            <a:r>
              <a:rPr lang="hr-HR" sz="1800" dirty="0">
                <a:latin typeface="Garamond" panose="02020404030301010803" pitchFamily="18" charset="0"/>
              </a:rPr>
              <a:t>, </a:t>
            </a:r>
            <a:r>
              <a:rPr lang="hr-HR" sz="1800" i="1" dirty="0">
                <a:latin typeface="Garamond" panose="02020404030301010803" pitchFamily="18" charset="0"/>
              </a:rPr>
              <a:t>Kraljica Viktorija i princ Albert</a:t>
            </a:r>
            <a:endParaRPr lang="en-GB" sz="1800" i="1" dirty="0">
              <a:latin typeface="Garamond" panose="02020404030301010803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553" y="156119"/>
            <a:ext cx="7453983" cy="602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4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62057" y="5316583"/>
            <a:ext cx="5721531" cy="1815736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                       </a:t>
            </a:r>
            <a:r>
              <a:rPr lang="en-GB" sz="1800" dirty="0">
                <a:solidFill>
                  <a:schemeClr val="tx2">
                    <a:lumMod val="90000"/>
                  </a:schemeClr>
                </a:solidFill>
                <a:latin typeface="Garamond" panose="02020404030301010803" pitchFamily="18" charset="0"/>
              </a:rPr>
              <a:t>Dante Gabriel Rossetti, </a:t>
            </a:r>
            <a:r>
              <a:rPr lang="hr-HR" sz="1800" i="1" dirty="0">
                <a:solidFill>
                  <a:schemeClr val="tx2">
                    <a:lumMod val="90000"/>
                  </a:schemeClr>
                </a:solidFill>
                <a:latin typeface="Garamond" panose="02020404030301010803" pitchFamily="18" charset="0"/>
              </a:rPr>
              <a:t>Lady</a:t>
            </a:r>
            <a:r>
              <a:rPr lang="en-GB" sz="1800" i="1" dirty="0">
                <a:solidFill>
                  <a:schemeClr val="tx2">
                    <a:lumMod val="90000"/>
                  </a:schemeClr>
                </a:solidFill>
                <a:latin typeface="Garamond" panose="02020404030301010803" pitchFamily="18" charset="0"/>
              </a:rPr>
              <a:t> Lilith</a:t>
            </a:r>
            <a:endParaRPr lang="en-GB" sz="1800" dirty="0">
              <a:solidFill>
                <a:schemeClr val="tx2">
                  <a:lumMod val="9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2057" y="104503"/>
            <a:ext cx="5238205" cy="586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/>
          <p:cNvSpPr/>
          <p:nvPr/>
        </p:nvSpPr>
        <p:spPr>
          <a:xfrm>
            <a:off x="744583" y="522514"/>
            <a:ext cx="7835783" cy="6242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Femme</a:t>
            </a:r>
            <a:r>
              <a:rPr lang="hr-HR" sz="3600" b="1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lang="hr-HR" sz="3600" b="1" i="1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fatale</a:t>
            </a:r>
            <a:endParaRPr lang="hr-HR" sz="3600" b="1" i="1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endParaRPr lang="hr-HR" sz="2800" i="1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August Šenoa</a:t>
            </a:r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, Zlatarovo zlato</a:t>
            </a:r>
          </a:p>
          <a:p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   </a:t>
            </a:r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Klara </a:t>
            </a:r>
            <a:r>
              <a:rPr lang="hr-HR" sz="2800" dirty="0" err="1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Grubarova</a:t>
            </a:r>
            <a:endParaRPr lang="hr-HR" sz="2800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endParaRPr lang="hr-HR" sz="2800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Eugen Kumičić, </a:t>
            </a:r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Olga i Lina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   </a:t>
            </a:r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Lina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hr-HR" sz="2800" i="1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Josip Eugen Tomić, </a:t>
            </a:r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Melita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   </a:t>
            </a:r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</a:rPr>
              <a:t>Melita</a:t>
            </a:r>
          </a:p>
          <a:p>
            <a:endParaRPr lang="hr-HR" sz="2800" i="1" dirty="0">
              <a:solidFill>
                <a:schemeClr val="tx1">
                  <a:lumMod val="85000"/>
                </a:schemeClr>
              </a:solidFill>
              <a:latin typeface="Garamond" panose="02020404030301010803" pitchFamily="18" charset="0"/>
              <a:ea typeface="+mj-ea"/>
              <a:cs typeface="+mj-cs"/>
            </a:endParaRPr>
          </a:p>
          <a:p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Ante Kovačić, </a:t>
            </a:r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U registraturi</a:t>
            </a:r>
          </a:p>
          <a:p>
            <a:r>
              <a:rPr lang="hr-HR" sz="2800" i="1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    </a:t>
            </a:r>
            <a:r>
              <a:rPr lang="hr-HR" sz="2800" dirty="0">
                <a:solidFill>
                  <a:schemeClr val="tx1">
                    <a:lumMod val="8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rPr>
              <a:t>Laura</a:t>
            </a:r>
            <a:endParaRPr lang="hr-HR" sz="2800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69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:wipe/>
        <p:sndAc>
          <p:stSnd>
            <p:snd r:embed="rId2" name="breeze.wav"/>
          </p:stSnd>
        </p:sndAc>
      </p:transition>
    </mc:Choice>
    <mc:Fallback xmlns="">
      <p:transition spd="slow">
        <p:wipe/>
        <p:sndAc>
          <p:stSnd>
            <p:snd r:embed="rId4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i="1" dirty="0">
                <a:latin typeface="Garamond" panose="02020404030301010803" pitchFamily="18" charset="0"/>
              </a:rPr>
              <a:t>                       … ona baš hoće da živi u svijetu i za svijet…</a:t>
            </a:r>
          </a:p>
          <a:p>
            <a:pPr marL="0" indent="0">
              <a:buNone/>
            </a:pPr>
            <a:endParaRPr lang="hr-HR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Garamond" panose="02020404030301010803" pitchFamily="18" charset="0"/>
              </a:rPr>
              <a:t>…brak bez ljubavi, ali slobodan….</a:t>
            </a:r>
          </a:p>
          <a:p>
            <a:pPr marL="0" indent="0">
              <a:buNone/>
            </a:pPr>
            <a:endParaRPr lang="hr-HR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hr-HR" i="1" dirty="0">
                <a:latin typeface="Garamond" panose="02020404030301010803" pitchFamily="18" charset="0"/>
              </a:rPr>
              <a:t>Biti gospodaricom svoje volje i svojih djela, to bijaše meta njezinih želja, koju je mislila naći u svom budućem braku.</a:t>
            </a:r>
          </a:p>
          <a:p>
            <a:pPr marL="0" indent="0">
              <a:buNone/>
            </a:pPr>
            <a:endParaRPr lang="hr-HR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Garamond" panose="02020404030301010803" pitchFamily="18" charset="0"/>
              </a:rPr>
              <a:t>                    Osobna je sloboda idol, kojemu se ona jedinome klanja. </a:t>
            </a:r>
          </a:p>
          <a:p>
            <a:pPr marL="0" indent="0">
              <a:buNone/>
            </a:pPr>
            <a:r>
              <a:rPr lang="hr-HR" i="1" dirty="0">
                <a:latin typeface="Garamond" panose="02020404030301010803" pitchFamily="18" charset="0"/>
              </a:rPr>
              <a:t>                                                                                 </a:t>
            </a:r>
            <a:r>
              <a:rPr lang="hr-HR" dirty="0">
                <a:latin typeface="Garamond" panose="02020404030301010803" pitchFamily="18" charset="0"/>
              </a:rPr>
              <a:t>(Josip Eugen Tomić, </a:t>
            </a:r>
            <a:r>
              <a:rPr lang="hr-HR" i="1" dirty="0">
                <a:latin typeface="Garamond" panose="02020404030301010803" pitchFamily="18" charset="0"/>
              </a:rPr>
              <a:t>Melita</a:t>
            </a:r>
            <a:r>
              <a:rPr lang="hr-HR" dirty="0">
                <a:latin typeface="Garamond" panose="020204040303010108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75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i="1" dirty="0">
                <a:solidFill>
                  <a:schemeClr val="accent2"/>
                </a:solidFill>
                <a:latin typeface="Garamond" panose="02020404030301010803" pitchFamily="18" charset="0"/>
              </a:rPr>
              <a:t>Učiteljica</a:t>
            </a:r>
            <a:endParaRPr lang="en-GB" sz="3200" b="1" i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accent2"/>
                </a:solidFill>
                <a:latin typeface="Garamond" panose="02020404030301010803" pitchFamily="18" charset="0"/>
              </a:rPr>
              <a:t>Ivan Perkovac, </a:t>
            </a:r>
          </a:p>
          <a:p>
            <a:pPr marL="0" indent="0">
              <a:buNone/>
            </a:pPr>
            <a:r>
              <a:rPr lang="hr-HR" i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Stankovačka</a:t>
            </a:r>
            <a:r>
              <a:rPr lang="hr-HR" i="1" dirty="0">
                <a:solidFill>
                  <a:schemeClr val="accent2"/>
                </a:solidFill>
                <a:latin typeface="Garamond" panose="02020404030301010803" pitchFamily="18" charset="0"/>
              </a:rPr>
              <a:t> učiteljica </a:t>
            </a:r>
            <a:r>
              <a:rPr lang="hr-HR" dirty="0">
                <a:solidFill>
                  <a:schemeClr val="accent2"/>
                </a:solidFill>
                <a:latin typeface="Garamond" panose="02020404030301010803" pitchFamily="18" charset="0"/>
              </a:rPr>
              <a:t>(1871)</a:t>
            </a:r>
          </a:p>
          <a:p>
            <a:pPr marL="0" indent="0">
              <a:buNone/>
            </a:pPr>
            <a:endParaRPr lang="hr-HR" i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2"/>
                </a:solidFill>
                <a:latin typeface="Garamond" panose="02020404030301010803" pitchFamily="18" charset="0"/>
              </a:rPr>
              <a:t>August Šenoa, </a:t>
            </a:r>
          </a:p>
          <a:p>
            <a:pPr marL="0" indent="0">
              <a:buNone/>
            </a:pPr>
            <a:r>
              <a:rPr lang="hr-HR" i="1" dirty="0">
                <a:solidFill>
                  <a:schemeClr val="accent2"/>
                </a:solidFill>
                <a:latin typeface="Garamond" panose="02020404030301010803" pitchFamily="18" charset="0"/>
              </a:rPr>
              <a:t>Branka </a:t>
            </a:r>
            <a:r>
              <a:rPr lang="hr-HR" dirty="0">
                <a:solidFill>
                  <a:schemeClr val="accent2"/>
                </a:solidFill>
                <a:latin typeface="Garamond" panose="02020404030301010803" pitchFamily="18" charset="0"/>
              </a:rPr>
              <a:t>(1881)</a:t>
            </a:r>
          </a:p>
          <a:p>
            <a:pPr marL="0" indent="0">
              <a:buNone/>
            </a:pPr>
            <a:endParaRPr lang="hr-HR" i="1" dirty="0">
              <a:solidFill>
                <a:schemeClr val="accent2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2"/>
                </a:solidFill>
                <a:latin typeface="Garamond" panose="02020404030301010803" pitchFamily="18" charset="0"/>
              </a:rPr>
              <a:t>Ksaver Šandor Gjalski, </a:t>
            </a:r>
          </a:p>
          <a:p>
            <a:pPr marL="0" indent="0">
              <a:buNone/>
            </a:pPr>
            <a:r>
              <a:rPr lang="hr-HR" i="1" dirty="0">
                <a:solidFill>
                  <a:schemeClr val="accent2"/>
                </a:solidFill>
                <a:latin typeface="Garamond" panose="02020404030301010803" pitchFamily="18" charset="0"/>
              </a:rPr>
              <a:t>Đurđica </a:t>
            </a:r>
            <a:r>
              <a:rPr lang="hr-HR" i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Agićeva</a:t>
            </a:r>
            <a:r>
              <a:rPr lang="hr-HR" i="1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  <a:r>
              <a:rPr lang="hr-HR" dirty="0">
                <a:solidFill>
                  <a:schemeClr val="accent2"/>
                </a:solidFill>
                <a:latin typeface="Garamond" panose="02020404030301010803" pitchFamily="18" charset="0"/>
              </a:rPr>
              <a:t>(1889)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646" y="470612"/>
            <a:ext cx="6862354" cy="570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utnik 5"/>
          <p:cNvSpPr/>
          <p:nvPr/>
        </p:nvSpPr>
        <p:spPr>
          <a:xfrm flipH="1">
            <a:off x="7863839" y="5760721"/>
            <a:ext cx="4794069" cy="86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hr-HR" sz="2800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dirty="0">
                <a:solidFill>
                  <a:srgbClr val="FFC000">
                    <a:lumMod val="60000"/>
                    <a:lumOff val="40000"/>
                  </a:srgbClr>
                </a:solidFill>
                <a:latin typeface="Garamond" panose="02020404030301010803" pitchFamily="18" charset="0"/>
              </a:rPr>
              <a:t>Richard Redgrave, </a:t>
            </a:r>
            <a:r>
              <a:rPr lang="hr-HR" i="1" dirty="0">
                <a:solidFill>
                  <a:srgbClr val="FFC000">
                    <a:lumMod val="60000"/>
                    <a:lumOff val="40000"/>
                  </a:srgbClr>
                </a:solidFill>
                <a:latin typeface="Garamond" panose="02020404030301010803" pitchFamily="18" charset="0"/>
              </a:rPr>
              <a:t>Guvernanta</a:t>
            </a:r>
            <a:endParaRPr lang="en-GB" i="1" dirty="0">
              <a:solidFill>
                <a:srgbClr val="FFC000">
                  <a:lumMod val="60000"/>
                  <a:lumOff val="40000"/>
                </a:srgb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wipe/>
      </p:transition>
    </mc:Choice>
    <mc:Fallback xmlns=""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3332</TotalTime>
  <Words>597</Words>
  <Application>Microsoft Office PowerPoint</Application>
  <PresentationFormat>Široki zaslon</PresentationFormat>
  <Paragraphs>156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Garamond</vt:lpstr>
      <vt:lpstr>Office Theme</vt:lpstr>
      <vt:lpstr>                                  Od učiteljice do zavodnice:                     o ženskim likovima hrvatskih romana 19. stoljeća </vt:lpstr>
      <vt:lpstr>                                  Anđeo u kući – femme fatale </vt:lpstr>
      <vt:lpstr>PowerPoint prezentacija</vt:lpstr>
      <vt:lpstr>PowerPoint prezentacija</vt:lpstr>
      <vt:lpstr>PowerPoint prezentacija</vt:lpstr>
      <vt:lpstr>PowerPoint prezentacija</vt:lpstr>
      <vt:lpstr>                       Dante Gabriel Rossetti, Lady Lilith</vt:lpstr>
      <vt:lpstr>PowerPoint prezentacija</vt:lpstr>
      <vt:lpstr>Učiteljica</vt:lpstr>
      <vt:lpstr>   Šenoina Branka       učiteljica               idealistkinja      junakinja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učiteljice do zavodnice: o ženskim likovima hrvatskih romana 19. stoljeća</dc:title>
  <dc:creator>Dubravka</dc:creator>
  <cp:lastModifiedBy>Dubravka Dulibić-Paljar</cp:lastModifiedBy>
  <cp:revision>67</cp:revision>
  <dcterms:created xsi:type="dcterms:W3CDTF">2017-05-15T21:50:49Z</dcterms:created>
  <dcterms:modified xsi:type="dcterms:W3CDTF">2020-05-03T19:11:18Z</dcterms:modified>
</cp:coreProperties>
</file>