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9" r:id="rId4"/>
    <p:sldId id="260" r:id="rId5"/>
    <p:sldId id="261" r:id="rId6"/>
    <p:sldId id="259" r:id="rId7"/>
    <p:sldId id="263" r:id="rId8"/>
    <p:sldId id="265" r:id="rId9"/>
    <p:sldId id="266" r:id="rId10"/>
    <p:sldId id="267" r:id="rId11"/>
    <p:sldId id="262" r:id="rId12"/>
    <p:sldId id="276" r:id="rId13"/>
    <p:sldId id="270" r:id="rId14"/>
    <p:sldId id="264" r:id="rId15"/>
    <p:sldId id="271" r:id="rId16"/>
    <p:sldId id="273" r:id="rId17"/>
    <p:sldId id="274" r:id="rId18"/>
    <p:sldId id="275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5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437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00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8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5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96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39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1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28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527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84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84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01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96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30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2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02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100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29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1B87835-4DC4-4AE8-AF6E-641027785B93}" type="datetimeFigureOut">
              <a:rPr lang="en-GB" smtClean="0"/>
              <a:t>17/03/2020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8D4EC-B19A-4CAF-8B49-8C59E920E1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15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2400" dirty="0"/>
              <a:t>HRVATSKI KNJIŽEVNI ROMANTIZAM</a:t>
            </a:r>
            <a:endParaRPr lang="en-GB" sz="2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rgbClr val="FFFF00"/>
                </a:solidFill>
              </a:rPr>
              <a:t>LIRIKA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09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46112" y="0"/>
            <a:ext cx="4853540" cy="62563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Prosto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zrakom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ptica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leti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  <a:endParaRPr lang="hr-HR" sz="17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en-GB" sz="17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Prosto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gore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zvěr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prolazi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se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lanci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speti</a:t>
            </a: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tudjincu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me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gazi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Tko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umrět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tom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pradědovi</a:t>
            </a: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Cělim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světom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gospodjahu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jezik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njihovi</a:t>
            </a: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robskomu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tajim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strahu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Tko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umrět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tom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6359236" y="1149928"/>
            <a:ext cx="3691598" cy="5106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ubit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mog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jedinca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Nož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rinut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žene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Neg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tudjinca</a:t>
            </a: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Slobode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porušene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Tko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izvest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gotov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tom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Sâm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upalit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krov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nad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glavom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Pripravit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gorući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Neg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da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tudjin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mojim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pravom</a:t>
            </a: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mojoj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bani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kući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0" indent="0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Tko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izvest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gotov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tom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kerv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35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>
                  <a:lumMod val="40000"/>
                  <a:lumOff val="60000"/>
                </a:srgbClr>
              </a:buClr>
              <a:buNone/>
            </a:pPr>
            <a:r>
              <a:rPr lang="hr-HR" sz="1800" i="1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Croatia plorans 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hr-HR" sz="1800" i="1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plačuća Hrvatska, plačuća mati Hrvatska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 tipična </a:t>
            </a:r>
            <a:r>
              <a:rPr lang="hr-HR" sz="1800" dirty="0" err="1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motivika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rodoljubne lirike 19. stoljeća (</a:t>
            </a:r>
            <a:r>
              <a:rPr lang="hr-HR" sz="1800" dirty="0" err="1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Joanna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 err="1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Rapacka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hr-HR" sz="1800" i="1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Leksikon hrvatskih tradicija</a:t>
            </a: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2002) </a:t>
            </a:r>
          </a:p>
          <a:p>
            <a:pPr marL="0" lvl="0" indent="0">
              <a:buClr>
                <a:srgbClr val="000000">
                  <a:lumMod val="40000"/>
                  <a:lumOff val="60000"/>
                </a:srgbClr>
              </a:buClr>
              <a:buNone/>
            </a:pPr>
            <a:endParaRPr lang="hr-HR" sz="1800" dirty="0">
              <a:solidFill>
                <a:prstClr val="white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0" indent="0">
              <a:buClr>
                <a:srgbClr val="000000">
                  <a:lumMod val="40000"/>
                  <a:lumOff val="60000"/>
                </a:srgbClr>
              </a:buClr>
              <a:buNone/>
            </a:pPr>
            <a:r>
              <a:rPr lang="hr-HR" sz="1800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Pavao Štoos, </a:t>
            </a:r>
            <a:r>
              <a:rPr lang="fr-FR" sz="1800" i="1" dirty="0">
                <a:solidFill>
                  <a:prstClr val="white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Kip domovine vu početku leta 1831.</a:t>
            </a:r>
            <a:endParaRPr lang="hr-HR" sz="1800" i="1" dirty="0">
              <a:solidFill>
                <a:prstClr val="white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lvl="0" indent="0">
              <a:buClr>
                <a:srgbClr val="000000">
                  <a:lumMod val="40000"/>
                  <a:lumOff val="60000"/>
                </a:srgbClr>
              </a:buClr>
              <a:buNone/>
            </a:pPr>
            <a:endParaRPr lang="hr-HR" sz="1800" dirty="0">
              <a:solidFill>
                <a:prstClr val="white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>
              <a:buClr>
                <a:srgbClr val="000000">
                  <a:lumMod val="40000"/>
                  <a:lumOff val="60000"/>
                </a:srgbClr>
              </a:buClr>
            </a:pPr>
            <a:endParaRPr lang="en-GB" dirty="0">
              <a:solidFill>
                <a:prstClr val="white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56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6754" y="-348970"/>
            <a:ext cx="5812971" cy="72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PAVAO ŠTOOS,</a:t>
            </a:r>
            <a:r>
              <a:rPr lang="en-GB" sz="16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KIP DOMOVINE VU POČETKU LETA 1831.</a:t>
            </a:r>
            <a:br>
              <a:rPr lang="en-GB" dirty="0">
                <a:solidFill>
                  <a:srgbClr val="FFFF00"/>
                </a:solidFill>
              </a:rPr>
            </a:b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03312" y="452719"/>
            <a:ext cx="4396339" cy="58036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hr-HR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hr-HR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hr-HR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hr-HR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hr-HR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ostavil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mesec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planine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nosi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svetlost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niske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doline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Vse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tiho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noč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gluboka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Jedinog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šumet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čul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potoka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Najenput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nut od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polnoči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Puhnuše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veter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cele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moči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Oblake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sim-tam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rasprestre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črne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nebo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zemljum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prevrne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Neptun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začudi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prez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znanja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budi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65273" y="2056092"/>
            <a:ext cx="5264727" cy="4200245"/>
          </a:xfrm>
        </p:spPr>
        <p:txBody>
          <a:bodyPr/>
          <a:lstStyle/>
          <a:p>
            <a:pPr marL="0" indent="0" algn="ctr">
              <a:buNone/>
            </a:pPr>
            <a:endParaRPr lang="hr-HR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več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tjam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Dunaj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slapmi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zrak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điple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Savu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muljem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zasiple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mustači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gizdavo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miže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Lampe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savskem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ribicam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zdiže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nut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pozoj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zraku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putuje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Vse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zlo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samoj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Savi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šetuje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Mesec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potemne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svetlost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nestane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drevo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tužno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postane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Nut </a:t>
            </a:r>
            <a:r>
              <a:rPr lang="en-GB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pako</a:t>
            </a:r>
            <a:r>
              <a:rPr lang="en-GB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drage</a:t>
            </a:r>
            <a:r>
              <a:rPr lang="en-GB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kip </a:t>
            </a:r>
            <a:r>
              <a:rPr lang="en-GB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44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822960"/>
            <a:ext cx="8946541" cy="54254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svoje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speče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probudi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sine,</a:t>
            </a:r>
          </a:p>
          <a:p>
            <a:pPr marL="0" indent="0" algn="ctr">
              <a:buNone/>
            </a:pP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Zmed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gor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ravnoj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javčuč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dolici</a:t>
            </a:r>
            <a:endParaRPr lang="en-GB" sz="16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k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savskoj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letet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vodici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kakva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j'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pretužna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 l' duh, al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vila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poznati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negda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stolicu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Kraljevsku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sesti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'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mela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pravicu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več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glavi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korunu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zlatu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zlatni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lanček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vratu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prsah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đunđ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preleva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špica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telo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njejno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odeva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več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prsteh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dragog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kamenja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kraljica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nima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znamenja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0178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Nego (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kaj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bolje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naj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rani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Onog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mater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brani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!)</a:t>
            </a:r>
          </a:p>
          <a:p>
            <a:pPr marL="0" indent="0" algn="ctr">
              <a:buNone/>
            </a:pP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slamicum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kitu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nosi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povitu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glavu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črnum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pečum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pokritu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žalostna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sim-tam se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trudi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sinke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prebudi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Ali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tvrdno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spati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zlo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vreme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ništa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znati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Sebe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tulikoj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tmici</a:t>
            </a:r>
            <a:endParaRPr lang="en-GB" sz="17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premisli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kakti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temnici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-</a:t>
            </a:r>
          </a:p>
          <a:p>
            <a:pPr marL="0" indent="0" algn="ctr">
              <a:buNone/>
            </a:pP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Kaj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sad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delat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 v </a:t>
            </a:r>
            <a:r>
              <a:rPr lang="en-GB" sz="17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srcu</a:t>
            </a:r>
            <a:r>
              <a:rPr lang="en-GB" sz="17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pita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531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979714"/>
            <a:ext cx="8946541" cy="5268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kolena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tužna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hita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 nit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človeka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kakvog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znamenja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živog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stvorenja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spazit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hutice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moči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ognjec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žaril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v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noči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-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bolje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se, v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zraku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Sove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v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črnom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nigdi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mraku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-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bi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bila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Zopet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sebi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pregovorila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se j'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morat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predati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v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mrtvoj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postati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Idem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mrtveh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otpreti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ne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hasni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vumreti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2954151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371600"/>
            <a:ext cx="8946541" cy="4876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Nut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sin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oči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toči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on angel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izbriše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milo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pregovoriše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Čul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sem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predraga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kraljica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Kakva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opstrla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tmica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-</a:t>
            </a:r>
          </a:p>
          <a:p>
            <a:pPr marL="0" indent="0" algn="ctr">
              <a:buNone/>
            </a:pP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Čul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sem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tvog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glasa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vu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ovoj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noči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Nemoj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zdvojiti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hoču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pomoči</a:t>
            </a:r>
            <a:r>
              <a:rPr lang="en-GB" sz="16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277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03312" y="1219201"/>
            <a:ext cx="4396339" cy="50371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Hodi,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predraga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krivice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Nosi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banske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Zagreb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stolice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sablje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pašu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velikaši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spravišče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jašu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Pazi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 tam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dojde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jen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z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krvi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dobro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vsigdi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prvi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domorodec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Kušević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zvani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njemu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vteci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on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Nut,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zreče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tiho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prehađa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sunce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zahađa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GB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Danica, 1835.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5654493" y="1219200"/>
            <a:ext cx="4396341" cy="503713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objeti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Hoče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željno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naručaj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nagne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ogrne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Nut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praznu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tmicu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sebi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pogrne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mesec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hipu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oblak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skrije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kamen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pokrije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plačuča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stane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Čekajuč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doklam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zorja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postane</a:t>
            </a:r>
            <a:r>
              <a:rPr lang="hr-HR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hr-HR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660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000"/>
            <a:ext cx="5096841" cy="694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50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b="1" dirty="0">
                <a:solidFill>
                  <a:srgbClr val="FFFF00"/>
                </a:solidFill>
              </a:rPr>
              <a:t>PITANJE ODREĐENJA POJMA: HRVATSKI KNJIŽEVNI ROMANTIZAM</a:t>
            </a:r>
            <a:br>
              <a:rPr lang="en-GB" sz="2000" b="1" dirty="0">
                <a:solidFill>
                  <a:srgbClr val="FFFF00"/>
                </a:solidFill>
                <a:latin typeface="Garamond" panose="02020404030301010803" pitchFamily="18" charset="0"/>
              </a:rPr>
            </a:br>
            <a:endParaRPr lang="en-GB" sz="20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“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romantizam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javio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svima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europskim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književnostima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istodobno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posve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istih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pobuda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pa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prirodno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svugdje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manifestirao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Ipak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sigurno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književni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pokret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stilsko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razdoblje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romantizam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pojedinim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europskim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javlja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doba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njihovih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velik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društvenih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nacionalnih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gibanja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promjena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do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dolazi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potkraj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XVIII.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prvoj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polovici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XIX.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stoljeća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god se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javio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god to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bilo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romantizam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bio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tijesno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vezan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idejom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slobode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umjetničke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ili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političke</a:t>
            </a:r>
            <a:r>
              <a:rPr lang="en-GB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”</a:t>
            </a:r>
            <a:r>
              <a:rPr lang="hr-HR" sz="1800" dirty="0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(Dubravko Jelčić, </a:t>
            </a: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Povijest hrvatske književnosti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1997, 90)</a:t>
            </a: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85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70482"/>
            <a:ext cx="5548393" cy="76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73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18656" y="290945"/>
            <a:ext cx="5180996" cy="63592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Petar Preradović, </a:t>
            </a:r>
            <a:r>
              <a:rPr lang="en-GB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PUTNIK</a:t>
            </a: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hr-HR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Zora dalmatinska </a:t>
            </a: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1844, </a:t>
            </a:r>
            <a:r>
              <a:rPr lang="hr-HR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Danica</a:t>
            </a: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1844)</a:t>
            </a: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Bože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kud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zašo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me 'e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stigla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puta,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staze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Svuda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kamen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gaze,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Trudne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noge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pustini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konaka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nijesam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Sjever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snježnog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tuđincu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siromaku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mraku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tvrđa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Naokolo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magla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Zastrta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mjesečina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zvijezdam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5654493" y="452718"/>
            <a:ext cx="4396341" cy="58036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sada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Okružena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bijedom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  <a:endParaRPr lang="hr-HR" dirty="0"/>
          </a:p>
          <a:p>
            <a:pPr marL="0" indent="0" algn="ctr">
              <a:buNone/>
            </a:pPr>
            <a:r>
              <a:rPr lang="en-GB" dirty="0"/>
              <a:t>Ti bi </a:t>
            </a:r>
            <a:r>
              <a:rPr lang="en-GB" dirty="0" err="1"/>
              <a:t>gorko</a:t>
            </a:r>
            <a:r>
              <a:rPr lang="en-GB" dirty="0"/>
              <a:t> </a:t>
            </a:r>
            <a:r>
              <a:rPr lang="en-GB" dirty="0" err="1"/>
              <a:t>zaplakala</a:t>
            </a:r>
            <a:r>
              <a:rPr lang="en-GB" dirty="0"/>
              <a:t>,</a:t>
            </a:r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err="1"/>
              <a:t>Ruka</a:t>
            </a:r>
            <a:r>
              <a:rPr lang="en-GB" dirty="0"/>
              <a:t> bi </a:t>
            </a:r>
            <a:r>
              <a:rPr lang="en-GB" dirty="0" err="1"/>
              <a:t>ti</a:t>
            </a:r>
            <a:r>
              <a:rPr lang="en-GB" dirty="0"/>
              <a:t> </a:t>
            </a:r>
            <a:r>
              <a:rPr lang="en-GB" dirty="0" err="1"/>
              <a:t>zadrhtala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 Od </a:t>
            </a:r>
            <a:r>
              <a:rPr lang="en-GB" dirty="0" err="1"/>
              <a:t>žalosti</a:t>
            </a:r>
            <a:r>
              <a:rPr lang="en-GB" dirty="0"/>
              <a:t> - </a:t>
            </a:r>
            <a:r>
              <a:rPr lang="en-GB" dirty="0" err="1"/>
              <a:t>grleć</a:t>
            </a:r>
            <a:r>
              <a:rPr lang="en-GB" dirty="0"/>
              <a:t> </a:t>
            </a:r>
            <a:r>
              <a:rPr lang="en-GB" dirty="0" err="1"/>
              <a:t>njega</a:t>
            </a:r>
            <a:r>
              <a:rPr lang="en-GB" dirty="0"/>
              <a:t>!</a:t>
            </a:r>
          </a:p>
          <a:p>
            <a:pPr marL="0" indent="0" algn="ctr">
              <a:buNone/>
            </a:pPr>
            <a:r>
              <a:rPr lang="en-GB" dirty="0" err="1"/>
              <a:t>Zašto</a:t>
            </a:r>
            <a:r>
              <a:rPr lang="en-GB" dirty="0"/>
              <a:t> </a:t>
            </a:r>
            <a:r>
              <a:rPr lang="en-GB" dirty="0" err="1"/>
              <a:t>tebe</a:t>
            </a:r>
            <a:r>
              <a:rPr lang="en-GB" dirty="0"/>
              <a:t> </a:t>
            </a:r>
            <a:r>
              <a:rPr lang="en-GB" dirty="0" err="1"/>
              <a:t>nijesam</a:t>
            </a:r>
            <a:r>
              <a:rPr lang="en-GB" dirty="0"/>
              <a:t> </a:t>
            </a:r>
            <a:r>
              <a:rPr lang="en-GB" dirty="0" err="1"/>
              <a:t>slušo</a:t>
            </a:r>
            <a:r>
              <a:rPr lang="en-GB" dirty="0"/>
              <a:t>,</a:t>
            </a:r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err="1"/>
              <a:t>Kad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meni</a:t>
            </a:r>
            <a:r>
              <a:rPr lang="en-GB" dirty="0"/>
              <a:t> </a:t>
            </a:r>
            <a:r>
              <a:rPr lang="en-GB" dirty="0" err="1"/>
              <a:t>govorila</a:t>
            </a:r>
            <a:r>
              <a:rPr lang="en-GB" dirty="0"/>
              <a:t>:</a:t>
            </a:r>
          </a:p>
          <a:p>
            <a:pPr marL="0" indent="0" algn="ctr">
              <a:buNone/>
            </a:pPr>
            <a:r>
              <a:rPr lang="en-GB" dirty="0"/>
              <a:t> "Ne </a:t>
            </a:r>
            <a:r>
              <a:rPr lang="en-GB" dirty="0" err="1"/>
              <a:t>idi</a:t>
            </a:r>
            <a:r>
              <a:rPr lang="en-GB" dirty="0"/>
              <a:t> </a:t>
            </a:r>
            <a:r>
              <a:rPr lang="en-GB" dirty="0" err="1"/>
              <a:t>sinko</a:t>
            </a:r>
            <a:r>
              <a:rPr lang="en-GB" dirty="0"/>
              <a:t> od </a:t>
            </a:r>
            <a:r>
              <a:rPr lang="en-GB" dirty="0" err="1"/>
              <a:t>matere</a:t>
            </a:r>
            <a:r>
              <a:rPr lang="en-GB" dirty="0"/>
              <a:t>,</a:t>
            </a:r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mekan</a:t>
            </a:r>
            <a:r>
              <a:rPr lang="en-GB" dirty="0"/>
              <a:t> </a:t>
            </a:r>
            <a:r>
              <a:rPr lang="en-GB" dirty="0" err="1"/>
              <a:t>krevet</a:t>
            </a:r>
            <a:r>
              <a:rPr lang="en-GB" dirty="0"/>
              <a:t> </a:t>
            </a:r>
            <a:r>
              <a:rPr lang="en-GB" dirty="0" err="1"/>
              <a:t>stere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 </a:t>
            </a:r>
            <a:r>
              <a:rPr lang="en-GB" dirty="0" err="1"/>
              <a:t>Tebi</a:t>
            </a:r>
            <a:r>
              <a:rPr lang="en-GB" dirty="0"/>
              <a:t> </a:t>
            </a:r>
            <a:r>
              <a:rPr lang="en-GB" dirty="0" err="1"/>
              <a:t>usrjed</a:t>
            </a:r>
            <a:r>
              <a:rPr lang="en-GB" dirty="0"/>
              <a:t> </a:t>
            </a:r>
            <a:r>
              <a:rPr lang="en-GB" dirty="0" err="1"/>
              <a:t>svoga</a:t>
            </a:r>
            <a:r>
              <a:rPr lang="en-GB" dirty="0"/>
              <a:t> </a:t>
            </a:r>
            <a:r>
              <a:rPr lang="en-GB" dirty="0" err="1"/>
              <a:t>krila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61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991892"/>
            <a:ext cx="8946541" cy="5256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dušo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krova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očinoga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spoznaje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jade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ljubav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 -</a:t>
            </a:r>
          </a:p>
          <a:p>
            <a:pPr marL="0" indent="0" algn="ctr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Govoreći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sobom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kolibici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klima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spazi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iznenada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Umoreni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putnik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sada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zakuca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vratima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459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278970"/>
            <a:ext cx="8946541" cy="657903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Otvarajuć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polako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Zamišljena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Glavu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pruži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stara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"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Božjeg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dara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prenoćiti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kud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zašo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me 'e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stigla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puta,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staze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Svuda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kamen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gaze,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Trudne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noge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pustini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Drugi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konak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bih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Sjever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snježnog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tuđincu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siromaku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mrak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mraku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tvrđa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Naokolo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magla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pada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Zastrta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mjesečina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zvijezdam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pod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krov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tuđeg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 </a:t>
            </a:r>
          </a:p>
        </p:txBody>
      </p:sp>
    </p:spTree>
    <p:extLst>
      <p:ext uri="{BB962C8B-B14F-4D97-AF65-F5344CB8AC3E}">
        <p14:creationId xmlns:p14="http://schemas.microsoft.com/office/powerpoint/2010/main" val="1098834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728420"/>
            <a:ext cx="8946541" cy="55199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Primila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bih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Ali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vidiš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spavaju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Ovdje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sinka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tri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ćerce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Koji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cijelo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kuću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ispunjaju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!""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daleko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dana,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pozdravlja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pijevac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vile,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zagrije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danak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Boži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Malo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vatre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bar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naloži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otopim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smrzle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žile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Vatra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zapretana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Drvah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imam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skoro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ništa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malo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'e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unutra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Trijeba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djeci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sjutra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skupe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kod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ognjišta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3079874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201478"/>
            <a:ext cx="8946541" cy="6046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tuđinca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ništa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imaš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moli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dijete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 -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grozne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dvije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Niza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lice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kapnu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doli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ruke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Sad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skupe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koljeno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počine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teško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breme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skine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?!""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zmije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ljute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ovim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riječ'ma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stisle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Ukočeni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putnik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stoji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Leden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čelo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znoji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otimlje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mozgu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misle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138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651164"/>
            <a:ext cx="8946541" cy="55972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Ali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oči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uzdignute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glede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ah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onamo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Svako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jutro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sunce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sine,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Tam'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nosi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"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duša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diše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majko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srjeće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sin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kreće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radosti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dijete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vijek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Ljubit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svako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doba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tvojim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cvijećem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!"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26345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PETAR PRERADOVIĆ</a:t>
            </a:r>
            <a:b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Grabovnica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kraj Bjelovara, 19. 3. 1818. -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Fahrafeld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Austrija, 18. 8. 1872.)</a:t>
            </a: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Zora </a:t>
            </a:r>
            <a:r>
              <a:rPr lang="en-GB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puca</a:t>
            </a:r>
            <a:r>
              <a:rPr lang="en-GB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en-GB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Zora </a:t>
            </a:r>
            <a:r>
              <a:rPr lang="en-GB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Dalmatinska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1844),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prvih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objavljenih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Preradovićevih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pjesma na hrvatskom jeziku. Prvi broj </a:t>
            </a:r>
            <a:r>
              <a:rPr lang="hr-HR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Zore dalmatinske.</a:t>
            </a:r>
          </a:p>
          <a:p>
            <a:pPr marL="0" indent="0">
              <a:buNone/>
            </a:pPr>
            <a:endParaRPr lang="hr-HR" i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Zbirke: </a:t>
            </a:r>
          </a:p>
          <a:p>
            <a:pPr marL="0" indent="0">
              <a:buNone/>
            </a:pPr>
            <a:endParaRPr lang="hr-HR" i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Prvenci</a:t>
            </a:r>
            <a:r>
              <a:rPr lang="hr-HR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Zadar, 1846.</a:t>
            </a:r>
          </a:p>
          <a:p>
            <a:pPr marL="0" indent="0">
              <a:buNone/>
            </a:pPr>
            <a:r>
              <a:rPr lang="hr-HR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Nove pjesme</a:t>
            </a:r>
            <a:r>
              <a:rPr lang="hr-HR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Zagreb, 1851. 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13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103312" y="346365"/>
            <a:ext cx="4396339" cy="5909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sz="43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MRTVA LJUBAV</a:t>
            </a:r>
          </a:p>
          <a:p>
            <a:pPr marL="0" indent="0" algn="ctr">
              <a:buNone/>
            </a:pPr>
            <a:endParaRPr lang="hr-HR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o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ljubavi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Sad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zakopat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izdahnula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U mom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pokoja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pokoj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sav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razmetnula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legnem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zemljicu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crnu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zemljici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sagnjila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Zemska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dragocjenost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tvoju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kamenje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predrago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zbila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GB" sz="5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GB" sz="43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5499651" y="1149927"/>
            <a:ext cx="5583984" cy="5943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hr-HR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spustim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duboko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more,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ne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rastopila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Morska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dragocjenost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tvoju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biser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predragi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salila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došli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blagohlepni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iskopali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mora bi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tebe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izvadili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I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svijetu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svuda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rasprodali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mrtva_ljubav-petar_preradov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837" y="3955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r-HR" sz="1600" dirty="0"/>
              <a:t>  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nek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uzdisaji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K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nebu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dignu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zvijezdom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meni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žalosnome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sjaji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Tamo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neće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dostignut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hr-HR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GB" sz="16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Pervenci</a:t>
            </a:r>
            <a:r>
              <a:rPr lang="en-GB" sz="16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1846</a:t>
            </a:r>
            <a:r>
              <a:rPr lang="hr-HR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86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Miroslav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Krleža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Referat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ilirizmu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znanstvenom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skupu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hrvatskom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narodnom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preporodu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(1966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pic>
        <p:nvPicPr>
          <p:cNvPr id="4" name="Miroslav Krleža Referat o ilirizmu na znanstvenom skupu o hrvatskom narodnom preporodu (1966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513" y="1267097"/>
            <a:ext cx="9402127" cy="4937759"/>
          </a:xfrm>
        </p:spPr>
      </p:pic>
    </p:spTree>
    <p:extLst>
      <p:ext uri="{BB962C8B-B14F-4D97-AF65-F5344CB8AC3E}">
        <p14:creationId xmlns:p14="http://schemas.microsoft.com/office/powerpoint/2010/main" val="28298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LJUDSKO SRCE</a:t>
            </a:r>
            <a:endParaRPr lang="en-GB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Ljudskom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uvijek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nešto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treba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Zadovoljno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nikad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posve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Čim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željenog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cilja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dovreba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klije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Zašto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prezirući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hljeba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Svakidanjeg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prsima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grije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Vrućom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okrutnog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jastreba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uvijek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gladnim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kljunom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endParaRPr lang="en-GB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Međ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kolijevkom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međ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rakom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Našem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žiću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odveć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kratko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doba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Zato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nazočju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Uvijek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dršće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željom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svejednakom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Misleć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uvijek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slasti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neće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njime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grob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pasti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ljudsko_srce-petar_preradov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927" y="3470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STANKO VRAZ (</a:t>
            </a:r>
            <a:r>
              <a:rPr lang="hr-HR" sz="1800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Cerovec</a:t>
            </a: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1810. - Zagreb, 1851.)</a:t>
            </a:r>
            <a:endParaRPr lang="en-GB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46112" y="1385456"/>
            <a:ext cx="9403742" cy="4862944"/>
          </a:xfrm>
        </p:spPr>
        <p:txBody>
          <a:bodyPr>
            <a:normAutofit/>
          </a:bodyPr>
          <a:lstStyle/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“I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lir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Štajera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”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birk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slovenskih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narodnih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pjesama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Narodne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pjesni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ilirske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koje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pjevaju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Štajerskoj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Kranjskoj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Koruškoj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zapadnoj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strani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Ugarske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(1839). 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hrvatskoj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književnosti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jav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prijevodom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slovenske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balade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Stana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Marko 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(Danica, 1835.),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zajedno s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Vukotinovićevem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Rakovcem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pokreće časopis Kolo (1842.)</a:t>
            </a:r>
          </a:p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Izbor iz djela: </a:t>
            </a:r>
          </a:p>
          <a:p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Đulabije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Zagreb, 1840.</a:t>
            </a:r>
          </a:p>
          <a:p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Glasi iz dubrave </a:t>
            </a:r>
            <a:r>
              <a:rPr lang="hr-HR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žerovinske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Zagreb, 1841.</a:t>
            </a:r>
          </a:p>
          <a:p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Gusle i tambura: različite </a:t>
            </a:r>
            <a:r>
              <a:rPr lang="hr-HR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pěsni</a:t>
            </a: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1. od Stanka </a:t>
            </a:r>
            <a:r>
              <a:rPr lang="hr-HR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Vraza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Prag, 1845.</a:t>
            </a:r>
          </a:p>
        </p:txBody>
      </p:sp>
    </p:spTree>
    <p:extLst>
      <p:ext uri="{BB962C8B-B14F-4D97-AF65-F5344CB8AC3E}">
        <p14:creationId xmlns:p14="http://schemas.microsoft.com/office/powerpoint/2010/main" val="389089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GAZELA BR. 5 (ŽDRAL PUTUJE)</a:t>
            </a:r>
            <a:endParaRPr lang="en-GB" sz="24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246910"/>
            <a:ext cx="8946541" cy="50014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Ždral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putuje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toplom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jugu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put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sjevera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Pastijer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čuva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planini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krotka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stada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 se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pojuć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vraća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kući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Vrtlar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kupi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plod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svog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znoja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zlatne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breskve</a:t>
            </a:r>
            <a:endParaRPr lang="en-GB" sz="2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jabukâ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rumen-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voće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ljeti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trudio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mnogo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oko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Vinogradnik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bere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grožđe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svatko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kupi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bere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uživa</a:t>
            </a:r>
            <a:endParaRPr lang="en-GB" sz="21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veselju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plod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svojih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muka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Stanko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plod je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brigâ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mukâ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tvojih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Gorko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voće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bol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u </a:t>
            </a:r>
            <a:r>
              <a:rPr lang="en-GB" sz="21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jeseni</a:t>
            </a:r>
            <a:r>
              <a:rPr lang="en-GB" sz="21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4" name="gazela_br_5-stanko_vra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582" y="3136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OTKUD MODRE OČI?</a:t>
            </a:r>
            <a:endParaRPr lang="en-GB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Mlađe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b'jaše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srce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glava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djevu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kan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kćeri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juga</a:t>
            </a: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oči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kosa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...</a:t>
            </a: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(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raskršen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kip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krije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trava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oči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modre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kosa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plava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Kanda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rajskim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anđelom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druga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al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obraza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tvog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svaka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pruga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Kanda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duša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davno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poznava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Da!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slutim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od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vjekova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Duše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sestre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braća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smrt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razbi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bog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stvori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iznova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čist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anđeo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rajske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se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uze</a:t>
            </a:r>
            <a:endParaRPr lang="en-GB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Sad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duša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Tvom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kipu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vraća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Da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ljubim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opeta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bez </a:t>
            </a:r>
            <a:r>
              <a:rPr lang="en-GB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suze</a:t>
            </a:r>
            <a:r>
              <a:rPr lang="en-GB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6" name="otkud_modre_oci-stanko_vra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0834" y="2763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Hrvatski književni romantizam u kontekstu europskih kretanja</a:t>
            </a:r>
            <a:br>
              <a:rPr lang="hr-H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GB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dirty="0">
                <a:solidFill>
                  <a:srgbClr val="92D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klasicizam vs. izostanak klasicizma</a:t>
            </a:r>
          </a:p>
          <a:p>
            <a:pPr marL="0" indent="0">
              <a:buNone/>
            </a:pPr>
            <a:r>
              <a:rPr lang="hr-HR" sz="1800" dirty="0">
                <a:solidFill>
                  <a:srgbClr val="92D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kult individualizma vs. kult kolektiva</a:t>
            </a:r>
          </a:p>
          <a:p>
            <a:pPr marL="0" indent="0">
              <a:buNone/>
            </a:pPr>
            <a:r>
              <a:rPr lang="hr-HR" sz="1800" dirty="0">
                <a:solidFill>
                  <a:srgbClr val="92D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„svjetska bol” (sentimentalizam, melankolija) vs. vitalizam, optimizam</a:t>
            </a:r>
          </a:p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dirty="0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romantičarsko viđenje naroda i nacije</a:t>
            </a:r>
          </a:p>
          <a:p>
            <a:pPr marL="0" indent="0">
              <a:buNone/>
            </a:pPr>
            <a:r>
              <a:rPr lang="hr-HR" sz="1800" dirty="0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tematsko zanimanje za prošlost, mitove, predaju, egzotiku (Bosna!)</a:t>
            </a:r>
          </a:p>
          <a:p>
            <a:pPr marL="0" indent="0">
              <a:buNone/>
            </a:pPr>
            <a:r>
              <a:rPr lang="hr-HR" sz="1800" dirty="0" err="1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motivika</a:t>
            </a:r>
            <a:r>
              <a:rPr lang="hr-HR" sz="1800" dirty="0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romantične ljubavi, uzvišene ljepote, boli i patnje, mistično-okultna </a:t>
            </a:r>
            <a:r>
              <a:rPr lang="hr-HR" sz="1800" dirty="0" err="1">
                <a:solidFill>
                  <a:srgbClr val="FFC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motivika</a:t>
            </a:r>
            <a:endParaRPr lang="en-GB" sz="1800" dirty="0">
              <a:solidFill>
                <a:srgbClr val="FFC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6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1018904"/>
            <a:ext cx="8946541" cy="52294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Maksimilijan Vrhovac, </a:t>
            </a:r>
            <a:r>
              <a:rPr lang="hr-HR" sz="18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Poziv na sve duhovne pastire svoje biskupije </a:t>
            </a: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(1813.)</a:t>
            </a:r>
          </a:p>
          <a:p>
            <a:pPr marL="0" indent="0">
              <a:lnSpc>
                <a:spcPct val="150000"/>
              </a:lnSpc>
              <a:buNone/>
            </a:pPr>
            <a:endParaRPr lang="hr-HR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solidFill>
                  <a:srgbClr val="92D05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Janko Drašković,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800" i="1" dirty="0">
                <a:solidFill>
                  <a:srgbClr val="00B0F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Disertacija iliti razgovor darovan gospodi poklisarom </a:t>
            </a:r>
            <a:r>
              <a:rPr lang="hr-HR" sz="1800" dirty="0">
                <a:solidFill>
                  <a:srgbClr val="00B0F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(1832.)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800" i="1" dirty="0">
                <a:solidFill>
                  <a:srgbClr val="00B0F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Riječ veledušnim kćerima Ilirije o starijoj povijesti i o najnovijem preporodu književnosti njihove domovine </a:t>
            </a:r>
            <a:r>
              <a:rPr lang="hr-HR" sz="1800" dirty="0">
                <a:solidFill>
                  <a:srgbClr val="00B0F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(1838.)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Osnivač Ilirske narodne čitaonice (1838.) i Matica ilirska (1842.) </a:t>
            </a:r>
          </a:p>
        </p:txBody>
      </p:sp>
    </p:spTree>
    <p:extLst>
      <p:ext uri="{BB962C8B-B14F-4D97-AF65-F5344CB8AC3E}">
        <p14:creationId xmlns:p14="http://schemas.microsoft.com/office/powerpoint/2010/main" val="4106836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46112" y="992778"/>
            <a:ext cx="9403742" cy="5255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GROF JANKO DRAŠKOVIĆ</a:t>
            </a:r>
          </a:p>
          <a:p>
            <a:pPr marL="0" indent="0">
              <a:buNone/>
            </a:pP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RIJEČ VELEDUŠNIM KĆERIMA ILIRIJE O STARIJOJ POVIJESTI I O NAJNOVIJEM PREPORODU KNJIŽEVNOSTI NJIHOVE DOMOVINE</a:t>
            </a:r>
          </a:p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povijesti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vremena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duboko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utemeljena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istina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da se o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oblikovanju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neke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nacije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najispravnije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sudi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obzirom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viši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niži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stupanj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kojemu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nalaze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narodni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jezik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njegovo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ženstvo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naklonost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ovoga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potonjeg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najmoćnija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pobuda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svekolikom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ljudskom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djelovanju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bez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može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uspijevati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ništa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veliko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 z a t o  b l a g o  n a r o d u  z a  č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 e  p r o b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 k e  u s p l a m t e 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ž e n e !</a:t>
            </a:r>
          </a:p>
          <a:p>
            <a:pPr marL="0" indent="0">
              <a:buNone/>
            </a:pP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da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dosad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baš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inače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veledušne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žene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toliko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malo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cijenile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zemlju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kojoj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ugledale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svjetlo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dana,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jezik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svoga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naroda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Tomu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međutim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nitko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toliko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kriv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koliko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muškarci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Uvevši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velikom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dijelu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l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 e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latinski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poslovni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pravni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jezik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materinski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smo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jezik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prepustili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tek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svjetini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pa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lijepi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spol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jednostavno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morao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opažati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lijepu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ljubicu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 a t e r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 s k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j e z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k 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što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skromno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cvate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pored puta;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bio je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reći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prisiljen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hranu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svom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duhu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pribavljati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iz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tuđih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književnosti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gdje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nažalost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o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našoj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domovini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može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naći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malošto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ili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baš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ništa</a:t>
            </a:r>
            <a:r>
              <a:rPr lang="en-GB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                                                              (preveo Ante Stamać, Kolo, br. 3. 2007.)</a:t>
            </a: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56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/>
              <a:t>Lirika</a:t>
            </a:r>
            <a:endParaRPr lang="en-GB" sz="2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03312" y="953590"/>
            <a:ext cx="8946541" cy="52948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800" dirty="0">
                <a:solidFill>
                  <a:schemeClr val="tx1">
                    <a:lumMod val="7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budnice i davorije – rodoljubna lirika </a:t>
            </a:r>
          </a:p>
          <a:p>
            <a:pPr marL="0" indent="0">
              <a:buNone/>
            </a:pPr>
            <a:endParaRPr lang="hr-HR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Ljudevit Gaj, </a:t>
            </a:r>
            <a:r>
              <a:rPr lang="hr-HR" sz="18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 </a:t>
            </a:r>
            <a:r>
              <a:rPr lang="hr-HR" sz="1800" i="1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Horvatska</a:t>
            </a:r>
            <a:r>
              <a:rPr lang="hr-HR" sz="18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ni propala </a:t>
            </a: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</a:t>
            </a:r>
            <a:r>
              <a:rPr lang="hr-HR" sz="18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Horvatov </a:t>
            </a:r>
            <a:r>
              <a:rPr lang="hr-HR" sz="1800" i="1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szloga</a:t>
            </a:r>
            <a:r>
              <a:rPr lang="hr-HR" sz="1800" i="1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y </a:t>
            </a:r>
            <a:r>
              <a:rPr lang="hr-HR" sz="1800" i="1" dirty="0" err="1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zjedinenye</a:t>
            </a:r>
            <a:r>
              <a:rPr lang="hr-HR" sz="1800" dirty="0">
                <a:solidFill>
                  <a:srgbClr val="FFFF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hr-HR" sz="1800" dirty="0">
                <a:solidFill>
                  <a:schemeClr val="tx1">
                    <a:lumMod val="6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prva preporodna budnica, alegorijska vizija „stare slave”, nastala  oko 1832-1833, objavljena u</a:t>
            </a:r>
            <a:r>
              <a:rPr lang="hr-HR" sz="1800" i="1" dirty="0">
                <a:solidFill>
                  <a:schemeClr val="tx1">
                    <a:lumMod val="6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Danici</a:t>
            </a:r>
            <a:r>
              <a:rPr lang="hr-HR" sz="1800" dirty="0">
                <a:solidFill>
                  <a:schemeClr val="tx1">
                    <a:lumMod val="6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1835, iste godine najvjerojatnije i javno izvedena u kazalištu u izvedbi </a:t>
            </a:r>
            <a:r>
              <a:rPr lang="hr-HR" sz="1800" dirty="0" err="1">
                <a:solidFill>
                  <a:schemeClr val="tx1">
                    <a:lumMod val="6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Sidonije</a:t>
            </a:r>
            <a:r>
              <a:rPr lang="hr-HR" sz="1800" dirty="0">
                <a:solidFill>
                  <a:schemeClr val="tx1">
                    <a:lumMod val="6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Erdödy-Rubido</a:t>
            </a:r>
          </a:p>
          <a:p>
            <a:pPr marL="0" indent="0">
              <a:buNone/>
            </a:pPr>
            <a:endParaRPr lang="hr-HR" sz="1800" dirty="0">
              <a:solidFill>
                <a:srgbClr val="FFFF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Još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Hrvatska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ni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propala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Dok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mi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živimo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Visoko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bude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stala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zbudimo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Ak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je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dugo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tvrdo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spala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Jačja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hoće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bit',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Ak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 je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sada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vu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snu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mala,</a:t>
            </a:r>
          </a:p>
          <a:p>
            <a:pPr marL="0" indent="0" algn="ctr">
              <a:buNone/>
            </a:pP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će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7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prostranit</a:t>
            </a:r>
            <a:r>
              <a:rPr lang="en-GB" sz="17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'.</a:t>
            </a:r>
          </a:p>
          <a:p>
            <a:pPr marL="0" indent="0" algn="ctr">
              <a:buNone/>
            </a:pPr>
            <a:endParaRPr lang="en-GB" sz="17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60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6" y="127930"/>
            <a:ext cx="2859272" cy="172531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Većkrat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senja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čudne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senje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Sladke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radosti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kažu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tenje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Jake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maldosti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Drugda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pako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magle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cerne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obstiraju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Kada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sestre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njoj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neverne</a:t>
            </a:r>
            <a:endParaRPr lang="en-GB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1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zapiraju</a:t>
            </a:r>
            <a:r>
              <a:rPr lang="en-GB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  <a:p>
            <a:endParaRPr lang="en-GB" dirty="0"/>
          </a:p>
        </p:txBody>
      </p:sp>
      <p:pic>
        <p:nvPicPr>
          <p:cNvPr id="4" name="Još Hrvatska ni propala (  Horvatov sloga i zjedinjenje  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3236" y="2985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6754"/>
            <a:ext cx="11273246" cy="6609806"/>
          </a:xfrm>
          <a:prstGeom prst="rect">
            <a:avLst/>
          </a:prstGeom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8897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Nek</a:t>
            </a: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se </a:t>
            </a:r>
            <a:r>
              <a:rPr lang="hr-HR" sz="1800" i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hrusti</a:t>
            </a: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šaka mala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Lj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(Farkaš)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Vukotinović</a:t>
            </a: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Prosto zrakom ptica leti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D. Demeter</a:t>
            </a:r>
          </a:p>
          <a:p>
            <a:pPr marL="0" indent="0">
              <a:buNone/>
            </a:pPr>
            <a:endParaRPr lang="hr-HR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800" i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Pjesme domorodne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pjesmarica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Rakovca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 </a:t>
            </a:r>
            <a:r>
              <a:rPr lang="hr-HR" sz="1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Vukotinovića</a:t>
            </a:r>
            <a:r>
              <a:rPr lang="hr-HR" sz="1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1842.</a:t>
            </a:r>
            <a:endParaRPr lang="en-GB" sz="1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12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Sivi tonov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400</TotalTime>
  <Words>2720</Words>
  <Application>Microsoft Office PowerPoint</Application>
  <PresentationFormat>Široki zaslon</PresentationFormat>
  <Paragraphs>384</Paragraphs>
  <Slides>34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34</vt:i4>
      </vt:variant>
    </vt:vector>
  </HeadingPairs>
  <TitlesOfParts>
    <vt:vector size="40" baseType="lpstr">
      <vt:lpstr>Arial</vt:lpstr>
      <vt:lpstr>Century Gothic</vt:lpstr>
      <vt:lpstr>Garamond</vt:lpstr>
      <vt:lpstr>Microsoft Sans Serif</vt:lpstr>
      <vt:lpstr>Wingdings 3</vt:lpstr>
      <vt:lpstr>Ion</vt:lpstr>
      <vt:lpstr>HRVATSKI KNJIŽEVNI ROMANTIZAM</vt:lpstr>
      <vt:lpstr>PITANJE ODREĐENJA POJMA: HRVATSKI KNJIŽEVNI ROMANTIZAM </vt:lpstr>
      <vt:lpstr>Miroslav Krleža: Referat o ilirizmu na znanstvenom skupu o hrvatskom narodnom preporodu (1966.)</vt:lpstr>
      <vt:lpstr>PowerPoint prezentacija</vt:lpstr>
      <vt:lpstr>PowerPoint prezentacija</vt:lpstr>
      <vt:lpstr>Lirika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PAVAO ŠTOOS, KIP DOMOVINE VU POČETKU LETA 1831.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PETAR PRERADOVIĆ (Grabovnica kraj Bjelovara, 19. 3. 1818. - Fahrafeld, Austrija, 18. 8. 1872.)</vt:lpstr>
      <vt:lpstr>PowerPoint prezentacija</vt:lpstr>
      <vt:lpstr>PowerPoint prezentacija</vt:lpstr>
      <vt:lpstr>LJUDSKO SRCE</vt:lpstr>
      <vt:lpstr>STANKO VRAZ (Cerovec, 1810. - Zagreb, 1851.)</vt:lpstr>
      <vt:lpstr>GAZELA BR. 5 (ŽDRAL PUTUJE)</vt:lpstr>
      <vt:lpstr>OTKUD MODRE OČI?</vt:lpstr>
      <vt:lpstr>Hrvatski književni romantizam u kontekstu europskih kretanja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HRVATSKI KNJIŽEVNI ROMANTIZAM</dc:title>
  <dc:creator>Dubravka</dc:creator>
  <cp:lastModifiedBy>Dubravka Dulibić-Paljar</cp:lastModifiedBy>
  <cp:revision>35</cp:revision>
  <dcterms:created xsi:type="dcterms:W3CDTF">2018-03-21T11:39:10Z</dcterms:created>
  <dcterms:modified xsi:type="dcterms:W3CDTF">2020-03-17T16:00:51Z</dcterms:modified>
</cp:coreProperties>
</file>